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4"/>
  </p:sldMasterIdLst>
  <p:notesMasterIdLst>
    <p:notesMasterId r:id="rId47"/>
  </p:notesMasterIdLst>
  <p:sldIdLst>
    <p:sldId id="256" r:id="rId5"/>
    <p:sldId id="258" r:id="rId6"/>
    <p:sldId id="287" r:id="rId7"/>
    <p:sldId id="272" r:id="rId8"/>
    <p:sldId id="263" r:id="rId9"/>
    <p:sldId id="266" r:id="rId10"/>
    <p:sldId id="274" r:id="rId11"/>
    <p:sldId id="260" r:id="rId12"/>
    <p:sldId id="306" r:id="rId13"/>
    <p:sldId id="310" r:id="rId14"/>
    <p:sldId id="307" r:id="rId15"/>
    <p:sldId id="308" r:id="rId16"/>
    <p:sldId id="288" r:id="rId17"/>
    <p:sldId id="283" r:id="rId18"/>
    <p:sldId id="284" r:id="rId19"/>
    <p:sldId id="285" r:id="rId20"/>
    <p:sldId id="311" r:id="rId21"/>
    <p:sldId id="320" r:id="rId22"/>
    <p:sldId id="280" r:id="rId23"/>
    <p:sldId id="315" r:id="rId24"/>
    <p:sldId id="286" r:id="rId25"/>
    <p:sldId id="312" r:id="rId26"/>
    <p:sldId id="318" r:id="rId27"/>
    <p:sldId id="319" r:id="rId28"/>
    <p:sldId id="321" r:id="rId29"/>
    <p:sldId id="313" r:id="rId30"/>
    <p:sldId id="304" r:id="rId31"/>
    <p:sldId id="324" r:id="rId32"/>
    <p:sldId id="278" r:id="rId33"/>
    <p:sldId id="279" r:id="rId34"/>
    <p:sldId id="322" r:id="rId35"/>
    <p:sldId id="323" r:id="rId36"/>
    <p:sldId id="326" r:id="rId37"/>
    <p:sldId id="325" r:id="rId38"/>
    <p:sldId id="316" r:id="rId39"/>
    <p:sldId id="295" r:id="rId40"/>
    <p:sldId id="296" r:id="rId41"/>
    <p:sldId id="317" r:id="rId42"/>
    <p:sldId id="314" r:id="rId43"/>
    <p:sldId id="327" r:id="rId44"/>
    <p:sldId id="291" r:id="rId45"/>
    <p:sldId id="262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5" autoAdjust="0"/>
    <p:restoredTop sz="86385" autoAdjust="0"/>
  </p:normalViewPr>
  <p:slideViewPr>
    <p:cSldViewPr snapToGrid="0">
      <p:cViewPr varScale="1">
        <p:scale>
          <a:sx n="57" d="100"/>
          <a:sy n="57" d="100"/>
        </p:scale>
        <p:origin x="1052" y="52"/>
      </p:cViewPr>
      <p:guideLst/>
    </p:cSldViewPr>
  </p:slideViewPr>
  <p:outlineViewPr>
    <p:cViewPr>
      <p:scale>
        <a:sx n="33" d="100"/>
        <a:sy n="33" d="100"/>
      </p:scale>
      <p:origin x="0" y="-189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landc02\PPL%20Shared\Termination%20data\2018%20Termination%20Report%20Information\TerminationData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landc02\PPL%20Shared\Termination%20data\2018%20Termination%20Report%20Information\TerminationData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Electric</a:t>
            </a:r>
            <a:r>
              <a:rPr lang="en-US" sz="1200" baseline="0"/>
              <a:t> Termination Rates (2001-2019)</a:t>
            </a:r>
            <a:endParaRPr lang="en-US" sz="1200"/>
          </a:p>
        </c:rich>
      </c:tx>
      <c:layout>
        <c:manualLayout>
          <c:xMode val="edge"/>
          <c:yMode val="edge"/>
          <c:x val="0.30004098271208557"/>
          <c:y val="2.4524831391784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934855271209361"/>
          <c:y val="0.15726548129981605"/>
          <c:w val="0.84806649707745574"/>
          <c:h val="0.46205265114392891"/>
        </c:manualLayout>
      </c:layout>
      <c:lineChart>
        <c:grouping val="standard"/>
        <c:varyColors val="0"/>
        <c:ser>
          <c:idx val="0"/>
          <c:order val="0"/>
          <c:tx>
            <c:strRef>
              <c:f>ElecGasTermRates!$B$2</c:f>
              <c:strCache>
                <c:ptCount val="1"/>
                <c:pt idx="0">
                  <c:v>Residential Termination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ElecGasTermRates!$A$3:$A$21</c:f>
              <c:strCache>
                <c:ptCount val="19"/>
                <c:pt idx="0">
                  <c:v>2001*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2015**</c:v>
                </c:pt>
                <c:pt idx="15">
                  <c:v>2016**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ElecGasTermRates!$B$3:$B$21</c:f>
              <c:numCache>
                <c:formatCode>0.00%</c:formatCode>
                <c:ptCount val="19"/>
                <c:pt idx="0">
                  <c:v>1.38E-2</c:v>
                </c:pt>
                <c:pt idx="1">
                  <c:v>2.7799999999999998E-2</c:v>
                </c:pt>
                <c:pt idx="2">
                  <c:v>2.8799999999999999E-2</c:v>
                </c:pt>
                <c:pt idx="3">
                  <c:v>3.6400000000000002E-2</c:v>
                </c:pt>
                <c:pt idx="4">
                  <c:v>5.3999999999999999E-2</c:v>
                </c:pt>
                <c:pt idx="5">
                  <c:v>3.9100000000000003E-2</c:v>
                </c:pt>
                <c:pt idx="6">
                  <c:v>3.3099999999999997E-2</c:v>
                </c:pt>
                <c:pt idx="7">
                  <c:v>4.0599999999999997E-2</c:v>
                </c:pt>
                <c:pt idx="8">
                  <c:v>3.5999999999999997E-2</c:v>
                </c:pt>
                <c:pt idx="9">
                  <c:v>3.4599999999999999E-2</c:v>
                </c:pt>
                <c:pt idx="10">
                  <c:v>3.9199999999999999E-2</c:v>
                </c:pt>
                <c:pt idx="11">
                  <c:v>3.6999999999999998E-2</c:v>
                </c:pt>
                <c:pt idx="12">
                  <c:v>4.4999999999999998E-2</c:v>
                </c:pt>
                <c:pt idx="13">
                  <c:v>4.7E-2</c:v>
                </c:pt>
                <c:pt idx="14">
                  <c:v>4.3999999999999997E-2</c:v>
                </c:pt>
                <c:pt idx="15">
                  <c:v>4.1000000000000002E-2</c:v>
                </c:pt>
                <c:pt idx="16">
                  <c:v>4.2999999999999997E-2</c:v>
                </c:pt>
                <c:pt idx="17">
                  <c:v>4.2999999999999997E-2</c:v>
                </c:pt>
                <c:pt idx="18">
                  <c:v>4.9000000000000002E-2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93-418F-85E2-0E23B3191E57}"/>
            </c:ext>
          </c:extLst>
        </c:ser>
        <c:ser>
          <c:idx val="1"/>
          <c:order val="1"/>
          <c:tx>
            <c:strRef>
              <c:f>ElecGasTermRates!$C$2</c:f>
              <c:strCache>
                <c:ptCount val="1"/>
                <c:pt idx="0">
                  <c:v>Low Income Termination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ElecGasTermRates!$A$3:$A$21</c:f>
              <c:strCache>
                <c:ptCount val="19"/>
                <c:pt idx="0">
                  <c:v>2001*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2015**</c:v>
                </c:pt>
                <c:pt idx="15">
                  <c:v>2016**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ElecGasTermRates!$C$3:$C$21</c:f>
              <c:numCache>
                <c:formatCode>0.00%</c:formatCode>
                <c:ptCount val="19"/>
                <c:pt idx="0">
                  <c:v>6.5500000000000003E-2</c:v>
                </c:pt>
                <c:pt idx="1">
                  <c:v>8.4699999999999998E-2</c:v>
                </c:pt>
                <c:pt idx="2">
                  <c:v>6.9800000000000001E-2</c:v>
                </c:pt>
                <c:pt idx="3">
                  <c:v>7.5800000000000006E-2</c:v>
                </c:pt>
                <c:pt idx="4">
                  <c:v>9.1399999999999995E-2</c:v>
                </c:pt>
                <c:pt idx="5">
                  <c:v>7.8399999999999997E-2</c:v>
                </c:pt>
                <c:pt idx="6">
                  <c:v>0.18029999999999999</c:v>
                </c:pt>
                <c:pt idx="7">
                  <c:v>0.22570000000000001</c:v>
                </c:pt>
                <c:pt idx="8">
                  <c:v>0.13650000000000001</c:v>
                </c:pt>
                <c:pt idx="9">
                  <c:v>0.1172</c:v>
                </c:pt>
                <c:pt idx="10">
                  <c:v>0.1171</c:v>
                </c:pt>
                <c:pt idx="11">
                  <c:v>0.125</c:v>
                </c:pt>
                <c:pt idx="12">
                  <c:v>0.161</c:v>
                </c:pt>
                <c:pt idx="13">
                  <c:v>0.186</c:v>
                </c:pt>
                <c:pt idx="14">
                  <c:v>0.158</c:v>
                </c:pt>
                <c:pt idx="15">
                  <c:v>0.152</c:v>
                </c:pt>
                <c:pt idx="16">
                  <c:v>0.14699999999999999</c:v>
                </c:pt>
                <c:pt idx="17">
                  <c:v>0.14599999999999999</c:v>
                </c:pt>
                <c:pt idx="18">
                  <c:v>0.16500000000000001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93-418F-85E2-0E23B3191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898576"/>
        <c:axId val="340898968"/>
      </c:lineChart>
      <c:catAx>
        <c:axId val="34089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898968"/>
        <c:crosses val="autoZero"/>
        <c:auto val="1"/>
        <c:lblAlgn val="ctr"/>
        <c:lblOffset val="100"/>
        <c:noMultiLvlLbl val="0"/>
      </c:catAx>
      <c:valAx>
        <c:axId val="340898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Termination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89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Gas Termination</a:t>
            </a:r>
            <a:r>
              <a:rPr lang="en-US" sz="1200" baseline="0"/>
              <a:t> Rates (2002-2019)</a:t>
            </a:r>
            <a:endParaRPr lang="en-US" sz="1200"/>
          </a:p>
        </c:rich>
      </c:tx>
      <c:layout>
        <c:manualLayout>
          <c:xMode val="edge"/>
          <c:yMode val="edge"/>
          <c:x val="0.30705912388470541"/>
          <c:y val="2.5627223779642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934855271209361"/>
          <c:y val="0.16581709145427284"/>
          <c:w val="0.84806649707745574"/>
          <c:h val="0.46183380750569597"/>
        </c:manualLayout>
      </c:layout>
      <c:lineChart>
        <c:grouping val="standard"/>
        <c:varyColors val="0"/>
        <c:ser>
          <c:idx val="0"/>
          <c:order val="0"/>
          <c:tx>
            <c:strRef>
              <c:f>ElecGasTermRates!$B$22</c:f>
              <c:strCache>
                <c:ptCount val="1"/>
                <c:pt idx="0">
                  <c:v>Gas Termination Rates (2002-2018)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ElecGasTermRates!$A$24:$A$41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2015**</c:v>
                </c:pt>
                <c:pt idx="14">
                  <c:v>2016**</c:v>
                </c:pt>
                <c:pt idx="15">
                  <c:v>2017</c:v>
                </c:pt>
                <c:pt idx="16">
                  <c:v>2018**</c:v>
                </c:pt>
                <c:pt idx="17">
                  <c:v>2019**</c:v>
                </c:pt>
              </c:strCache>
            </c:strRef>
          </c:cat>
          <c:val>
            <c:numRef>
              <c:f>ElecGasTermRates!$B$24:$B$41</c:f>
              <c:numCache>
                <c:formatCode>0.00%</c:formatCode>
                <c:ptCount val="18"/>
                <c:pt idx="0">
                  <c:v>2.7799999999999998E-2</c:v>
                </c:pt>
                <c:pt idx="1">
                  <c:v>2.8799999999999999E-2</c:v>
                </c:pt>
                <c:pt idx="2">
                  <c:v>3.6400000000000002E-2</c:v>
                </c:pt>
                <c:pt idx="3">
                  <c:v>5.3999999999999999E-2</c:v>
                </c:pt>
                <c:pt idx="4">
                  <c:v>3.9100000000000003E-2</c:v>
                </c:pt>
                <c:pt idx="5">
                  <c:v>4.2500000000000003E-2</c:v>
                </c:pt>
                <c:pt idx="6">
                  <c:v>4.9399999999999999E-2</c:v>
                </c:pt>
                <c:pt idx="7">
                  <c:v>5.1200000000000002E-2</c:v>
                </c:pt>
                <c:pt idx="8">
                  <c:v>4.4299999999999999E-2</c:v>
                </c:pt>
                <c:pt idx="9">
                  <c:v>4.1099999999999998E-2</c:v>
                </c:pt>
                <c:pt idx="10">
                  <c:v>3.6999999999999998E-2</c:v>
                </c:pt>
                <c:pt idx="11">
                  <c:v>0.04</c:v>
                </c:pt>
                <c:pt idx="12">
                  <c:v>4.2999999999999997E-2</c:v>
                </c:pt>
                <c:pt idx="13">
                  <c:v>3.9E-2</c:v>
                </c:pt>
                <c:pt idx="14">
                  <c:v>3.5000000000000003E-2</c:v>
                </c:pt>
                <c:pt idx="15">
                  <c:v>3.5999999999999997E-2</c:v>
                </c:pt>
                <c:pt idx="16">
                  <c:v>0.04</c:v>
                </c:pt>
                <c:pt idx="17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55-4ABA-AE77-FE1ED6ABDA32}"/>
            </c:ext>
          </c:extLst>
        </c:ser>
        <c:ser>
          <c:idx val="1"/>
          <c:order val="1"/>
          <c:tx>
            <c:strRef>
              <c:f>ElecGasTermRates!$C$22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ElecGasTermRates!$A$24:$A$41</c:f>
              <c:strCach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2015**</c:v>
                </c:pt>
                <c:pt idx="14">
                  <c:v>2016**</c:v>
                </c:pt>
                <c:pt idx="15">
                  <c:v>2017</c:v>
                </c:pt>
                <c:pt idx="16">
                  <c:v>2018**</c:v>
                </c:pt>
                <c:pt idx="17">
                  <c:v>2019**</c:v>
                </c:pt>
              </c:strCache>
            </c:strRef>
          </c:cat>
          <c:val>
            <c:numRef>
              <c:f>ElecGasTermRates!$C$24:$C$41</c:f>
              <c:numCache>
                <c:formatCode>0.00%</c:formatCode>
                <c:ptCount val="18"/>
                <c:pt idx="0">
                  <c:v>8.8499999999999995E-2</c:v>
                </c:pt>
                <c:pt idx="1">
                  <c:v>8.7099999999999997E-2</c:v>
                </c:pt>
                <c:pt idx="2">
                  <c:v>0.1144</c:v>
                </c:pt>
                <c:pt idx="3">
                  <c:v>0.1162</c:v>
                </c:pt>
                <c:pt idx="4">
                  <c:v>0.12</c:v>
                </c:pt>
                <c:pt idx="5">
                  <c:v>0.13489999999999999</c:v>
                </c:pt>
                <c:pt idx="6">
                  <c:v>0.16950000000000001</c:v>
                </c:pt>
                <c:pt idx="7">
                  <c:v>0.14280000000000001</c:v>
                </c:pt>
                <c:pt idx="8">
                  <c:v>0.12620000000000001</c:v>
                </c:pt>
                <c:pt idx="9">
                  <c:v>0.1196</c:v>
                </c:pt>
                <c:pt idx="10">
                  <c:v>0.11600000000000001</c:v>
                </c:pt>
                <c:pt idx="11">
                  <c:v>0.12</c:v>
                </c:pt>
                <c:pt idx="12">
                  <c:v>0.126</c:v>
                </c:pt>
                <c:pt idx="13">
                  <c:v>0.12</c:v>
                </c:pt>
                <c:pt idx="14">
                  <c:v>0.106</c:v>
                </c:pt>
                <c:pt idx="15">
                  <c:v>0.112</c:v>
                </c:pt>
                <c:pt idx="16">
                  <c:v>8.7999999999999995E-2</c:v>
                </c:pt>
                <c:pt idx="17">
                  <c:v>9.0999999999999998E-2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55-4ABA-AE77-FE1ED6ABDA3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120088"/>
        <c:axId val="341120872"/>
      </c:lineChart>
      <c:catAx>
        <c:axId val="34112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120872"/>
        <c:crosses val="autoZero"/>
        <c:auto val="1"/>
        <c:lblAlgn val="ctr"/>
        <c:lblOffset val="100"/>
        <c:noMultiLvlLbl val="0"/>
      </c:catAx>
      <c:valAx>
        <c:axId val="341120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Termination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12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09325-4E97-4723-8F12-6666BB9572D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EFEAE-DF36-4447-AC2C-A13E4A66D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4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EFEAE-DF36-4447-AC2C-A13E4A66D1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6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EFEAE-DF36-4447-AC2C-A13E4A66D1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9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1B2D9-3980-4839-9442-F85987DF8C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67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1B2D9-3980-4839-9442-F85987DF8C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5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1B2D9-3980-4839-9442-F85987DF8C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28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1B2D9-3980-4839-9442-F85987DF8C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EFEAE-DF36-4447-AC2C-A13E4A66D10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36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EFEAE-DF36-4447-AC2C-A13E4A66D10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07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EFEAE-DF36-4447-AC2C-A13E4A66D10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6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37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5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2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3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1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3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5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1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4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4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9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8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ernardMolchany@lehighcountyauthority.org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webinar/register/WN_r94oQ3yAQiuIk0yjMIdp6A" TargetMode="External"/><Relationship Id="rId2" Type="http://schemas.openxmlformats.org/officeDocument/2006/relationships/hyperlink" Target="https://us02web.zoom.us/webinar/register/WN_mKNWNC3aQ5-ZTjZBw_UVxw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s.pa.gov/coronavirus/Pages/Emergency-Rental-Assistance-Program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fa.org/haf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webinar/register/WN_o1W0ho4YQ_C22R9CDT604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ced.pa.gov/programs/weatherization-assistance-program-wap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water.com/paaw/customer-service-billing/customer-assistance-program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quaamerica.com/our-states/pennsylvania/helping-hand.asp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plelectric.com/site/Ways-to-Save/Assistance-Programs/Operation-HELP" TargetMode="External"/><Relationship Id="rId2" Type="http://schemas.openxmlformats.org/officeDocument/2006/relationships/hyperlink" Target="https://www.pplelectric.com/my-account/payments/need-help-paying-your-bill/ontrack-payment-plan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gi.com/assistance-programs/operation-share/" TargetMode="External"/><Relationship Id="rId2" Type="http://schemas.openxmlformats.org/officeDocument/2006/relationships/hyperlink" Target="https://www.ugi.com/assistance-programs/CAP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energycorp.com/content/dam/customer/get-help/files/asst-programs/PCAP-brochure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gi.com/assistance-programs/LIURP/" TargetMode="External"/><Relationship Id="rId2" Type="http://schemas.openxmlformats.org/officeDocument/2006/relationships/hyperlink" Target="https://www.pplelectric.com/my-account/payments/need-help-paying-your-bill/winter-relief-assistance-progr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rstenergycorp.com/save_energy/save_energy_pennsylvania/west_penn_power/for_your_home/warm-application.htm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c.pa.gov/complaints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webinar/register/WN_mKNWNC3aQ5-ZTjZBw_UVxw" TargetMode="External"/><Relationship Id="rId2" Type="http://schemas.openxmlformats.org/officeDocument/2006/relationships/hyperlink" Target="https://us02web.zoom.us/webinar/register/WN_o1W0ho4YQ_C22R9CDT604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02web.zoom.us/webinar/register/WN_r94oQ3yAQiuIk0yjMIdp6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pulp@palegalaid.net" TargetMode="External"/><Relationship Id="rId7" Type="http://schemas.openxmlformats.org/officeDocument/2006/relationships/hyperlink" Target="https://palegalaid.net/find-legal-help" TargetMode="External"/><Relationship Id="rId2" Type="http://schemas.openxmlformats.org/officeDocument/2006/relationships/hyperlink" Target="https://www.rhls.org/utilities/pulp/links-to-utility-resourc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plspa.org/" TargetMode="External"/><Relationship Id="rId5" Type="http://schemas.openxmlformats.org/officeDocument/2006/relationships/hyperlink" Target="mailto:consumer@paoca.org" TargetMode="External"/><Relationship Id="rId4" Type="http://schemas.openxmlformats.org/officeDocument/2006/relationships/hyperlink" Target="https://www.oca.pa.gov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hyperlink" Target="mailto:emarx@pautilitylawproject.org" TargetMode="External"/><Relationship Id="rId4" Type="http://schemas.openxmlformats.org/officeDocument/2006/relationships/hyperlink" Target="mailto:jsweet@pautilitylawproject.or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E2A42E5-92EC-4404-93C4-E129D9F84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D1008E-ADE3-480B-BE00-EE35E5DE7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C4ABAC2-DD1F-42F1-A5B1-CFFE8C95C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323114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79" y="3596421"/>
            <a:ext cx="9966960" cy="1490472"/>
          </a:xfrm>
        </p:spPr>
        <p:txBody>
          <a:bodyPr>
            <a:normAutofit/>
          </a:bodyPr>
          <a:lstStyle/>
          <a:p>
            <a:r>
              <a:rPr lang="en-US" sz="5100" dirty="0">
                <a:solidFill>
                  <a:srgbClr val="002060"/>
                </a:solidFill>
                <a:ea typeface="+mj-lt"/>
                <a:cs typeface="+mj-lt"/>
              </a:rPr>
              <a:t>Water &amp; utility assistance in northeastern pa</a:t>
            </a:r>
            <a:endParaRPr lang="en-US" sz="51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5466628"/>
            <a:ext cx="8767860" cy="721416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John Sweet &amp; Elizabeth Marx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Pennsylvania Utility Law Project</a:t>
            </a:r>
          </a:p>
        </p:txBody>
      </p:sp>
      <p:pic>
        <p:nvPicPr>
          <p:cNvPr id="4" name="Picture 6" descr="Pennsylvania Utility Law Project Logo&#10;&#10;">
            <a:extLst>
              <a:ext uri="{FF2B5EF4-FFF2-40B4-BE49-F238E27FC236}">
                <a16:creationId xmlns:a16="http://schemas.microsoft.com/office/drawing/2014/main" id="{DE8603A6-E896-433D-AAFD-C6E0B0F38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093" y="741904"/>
            <a:ext cx="2796733" cy="279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551A-6BC7-43A2-A222-79330A87D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Lehigh County Authority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4835A-11EE-417E-9EDB-DB3A58837F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Bernard Molchany, Customer Care Director</a:t>
            </a:r>
          </a:p>
          <a:p>
            <a:r>
              <a:rPr lang="en-US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BernardMolchany@lehighcountyauthority.org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26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54B7-35B7-4A1A-B203-214E3EEA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6" y="609600"/>
            <a:ext cx="10163754" cy="135636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Lehigh County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224D3-9701-4A7E-A4B2-425D835BB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4767" y="1965960"/>
            <a:ext cx="10163754" cy="439508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Adhered to moratorium on terminations, – March 2020 to April 2021</a:t>
            </a:r>
          </a:p>
          <a:p>
            <a:r>
              <a:rPr lang="en-US" b="1" dirty="0">
                <a:solidFill>
                  <a:srgbClr val="002060"/>
                </a:solidFill>
              </a:rPr>
              <a:t>Lehigh County Hardship Fund</a:t>
            </a:r>
          </a:p>
          <a:p>
            <a:pPr marL="45720" indent="0">
              <a:buNone/>
            </a:pPr>
            <a:endParaRPr lang="en-US" sz="200" b="1" dirty="0">
              <a:solidFill>
                <a:srgbClr val="002060"/>
              </a:solidFill>
            </a:endParaRP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Goal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Help at-risk households to maintain vital water/sewer services and reduce balances.</a:t>
            </a: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Funding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Block funding - $500,000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Estimated based on the increase in overdue balances accrued during the moratorium.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Future funding – Charitable donations.</a:t>
            </a: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Approval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Reviewed by LCA Board of Directors</a:t>
            </a: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Administration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Dollar Energy Fund selected to work with network of community based organizations, process applications, and disburse funds.</a:t>
            </a:r>
          </a:p>
          <a:p>
            <a:pPr lvl="3"/>
            <a:endParaRPr lang="en-US" dirty="0">
              <a:solidFill>
                <a:srgbClr val="002060"/>
              </a:solidFill>
            </a:endParaRPr>
          </a:p>
          <a:p>
            <a:pPr lvl="3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96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54B7-35B7-4A1A-B203-214E3EEA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6" y="609600"/>
            <a:ext cx="10163754" cy="135636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Lehigh County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224D3-9701-4A7E-A4B2-425D835BB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4767" y="1965960"/>
            <a:ext cx="10163754" cy="439508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Lehigh County Hardship Fund</a:t>
            </a:r>
            <a:endParaRPr lang="en-US" sz="500" b="1" dirty="0">
              <a:solidFill>
                <a:srgbClr val="002060"/>
              </a:solidFill>
            </a:endParaRP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Customer Eligibility Requirements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Income at/below 200% of federal poverty level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“Sincere Effort” payment of $100 in last two months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At risk of termination</a:t>
            </a: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Benefit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Up to $300 Annual Grant Assistance</a:t>
            </a:r>
          </a:p>
          <a:p>
            <a:pPr lvl="1"/>
            <a:r>
              <a:rPr lang="en-US" i="1" dirty="0">
                <a:solidFill>
                  <a:srgbClr val="002060"/>
                </a:solidFill>
              </a:rPr>
              <a:t>Current Status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33 customers received grants in 2021, totaling $7,510 (average $227.60)</a:t>
            </a:r>
          </a:p>
          <a:p>
            <a:r>
              <a:rPr lang="en-US" b="1" dirty="0">
                <a:solidFill>
                  <a:srgbClr val="002060"/>
                </a:solidFill>
              </a:rPr>
              <a:t>Lehigh County Payment Plans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Payment arrangements available for unexpected high bills due to leaks or for those with an unmanageably high balance.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Payment arrangements extended to any customer with $300 balance or more.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6-12 month arrangement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Currently 155 customers enrolled.</a:t>
            </a:r>
          </a:p>
          <a:p>
            <a:pPr marL="27432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lvl="3"/>
            <a:endParaRPr lang="en-US" dirty="0">
              <a:solidFill>
                <a:srgbClr val="002060"/>
              </a:solidFill>
            </a:endParaRPr>
          </a:p>
          <a:p>
            <a:pPr lvl="3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6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4A4D-CF26-4B71-985B-60EDD308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Pandemic Relief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BE55C-263D-49EC-806C-3E1A6C2246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2060"/>
                </a:solidFill>
              </a:rPr>
              <a:t>Low Income Household Water Assistance Program (LIHWAP)</a:t>
            </a:r>
          </a:p>
          <a:p>
            <a:r>
              <a:rPr lang="en-US" sz="2000" dirty="0">
                <a:solidFill>
                  <a:srgbClr val="002060"/>
                </a:solidFill>
              </a:rPr>
              <a:t>Emergency Rental [and Utility] Assistance Program (ERAP)</a:t>
            </a:r>
          </a:p>
          <a:p>
            <a:r>
              <a:rPr lang="en-US" sz="2000" dirty="0">
                <a:solidFill>
                  <a:srgbClr val="002060"/>
                </a:solidFill>
              </a:rPr>
              <a:t>Homeowners Assistance Fund (HAF)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3A5FD-9235-4D1E-9D27-A49D8F5FD2A3}"/>
              </a:ext>
            </a:extLst>
          </p:cNvPr>
          <p:cNvSpPr txBox="1">
            <a:spLocks/>
          </p:cNvSpPr>
          <p:nvPr/>
        </p:nvSpPr>
        <p:spPr>
          <a:xfrm>
            <a:off x="433917" y="1602377"/>
            <a:ext cx="11417087" cy="5031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734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ECB23-7BE4-4A39-954D-9844380CC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Low Income Household Water Assistance Program (LIHWAP)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3E92AD-B080-4884-AB0C-2E895DAC9EBC}"/>
              </a:ext>
            </a:extLst>
          </p:cNvPr>
          <p:cNvSpPr txBox="1"/>
          <p:nvPr/>
        </p:nvSpPr>
        <p:spPr>
          <a:xfrm>
            <a:off x="1315844" y="2152185"/>
            <a:ext cx="1006955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Funded through Consolidated Appropriations Act and American Rescue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$500 million </a:t>
            </a:r>
            <a:r>
              <a:rPr lang="en-US" sz="2000" dirty="0">
                <a:solidFill>
                  <a:srgbClr val="002060"/>
                </a:solidFill>
              </a:rPr>
              <a:t>appropriated by federal government to the states.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Pennsylvania received approximately </a:t>
            </a:r>
            <a:r>
              <a:rPr lang="en-US" sz="2000" b="1" dirty="0">
                <a:solidFill>
                  <a:srgbClr val="002060"/>
                </a:solidFill>
              </a:rPr>
              <a:t>$46 million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Program Goal: Reconnect Service and Prevent Termination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*Additional programming in the works to address long-term affordability issues.</a:t>
            </a:r>
          </a:p>
          <a:p>
            <a:pPr lvl="1"/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Administered in PA by the Department of Human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Federal oversight by the Department of Health and Human Services (HHS)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Final Proposed State Plan is pending approval by HHS.</a:t>
            </a:r>
          </a:p>
          <a:p>
            <a:pPr lvl="1"/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Opens January 2022</a:t>
            </a:r>
          </a:p>
          <a:p>
            <a:endParaRPr lang="en-US" sz="1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Apply at local County Assistance Office or through Compass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9177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DF48-2EDD-4A42-B2DA-40EB34AB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LIHWAP: Eligibility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B59EDF-CB2D-43BD-865D-DB06F5F6BDC7}"/>
              </a:ext>
            </a:extLst>
          </p:cNvPr>
          <p:cNvSpPr txBox="1"/>
          <p:nvPr/>
        </p:nvSpPr>
        <p:spPr>
          <a:xfrm>
            <a:off x="1326995" y="1795346"/>
            <a:ext cx="98755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(1) Income at/below 150% Federal Poverty Level</a:t>
            </a:r>
          </a:p>
          <a:p>
            <a:endParaRPr lang="en-US" sz="600" b="1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060"/>
                </a:solidFill>
              </a:rPr>
              <a:t>Categorical Income Eligibility: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Low-Income Home Energy Assistance Program (LIHEAP)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2060"/>
                </a:solidFill>
              </a:rPr>
              <a:t> A household will be considered categorically income eligible if they received LIHEAP benefits during the 2021-2022 or 2022-2023 LIHEAP seasons.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Means-tested Veterans Programs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Supplemental Security Income (SSI)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Supplemental Nutrition Assistance Program (SNAP)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Temporary Assistance for Needy Families (TANF)</a:t>
            </a:r>
          </a:p>
          <a:p>
            <a:pPr lvl="2"/>
            <a:endParaRPr lang="en-US" sz="600" dirty="0">
              <a:solidFill>
                <a:srgbClr val="00206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060"/>
                </a:solidFill>
              </a:rPr>
              <a:t>Categorically eligible households must still apply for benefits and provide verifications not related to income.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060"/>
                </a:solidFill>
              </a:rPr>
              <a:t>Income Exclusions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Will closely mirror LIHEAP income rules.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Excludes: TANF, SNAP, WIC, and Stimulus Payments</a:t>
            </a:r>
          </a:p>
        </p:txBody>
      </p:sp>
    </p:spTree>
    <p:extLst>
      <p:ext uri="{BB962C8B-B14F-4D97-AF65-F5344CB8AC3E}">
        <p14:creationId xmlns:p14="http://schemas.microsoft.com/office/powerpoint/2010/main" val="269115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C7E8-834F-40B1-A548-BCC75ACF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LIHWAP: Eligibility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72874-C63A-4B4E-86C5-2EB545BF94BC}"/>
              </a:ext>
            </a:extLst>
          </p:cNvPr>
          <p:cNvSpPr txBox="1"/>
          <p:nvPr/>
        </p:nvSpPr>
        <p:spPr>
          <a:xfrm>
            <a:off x="1326995" y="1795346"/>
            <a:ext cx="987552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(2) Household Water/Wastewater Responsibility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HHDs in individually metered buildings that are responsible for paying the water/wastewater bill will be eligible for LIHWAP, even if the bill is in landlord’s name.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HHDs whose water payment is paid as part of rent will not be eligible for LIHWAP.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</a:rPr>
              <a:t>**Emergency Rental Assistance available for these households</a:t>
            </a: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(3) Water Debt that Places Household at Risk of Termination / Service Already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Households must have existing water arrearages.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Termination notice not required if provider is adhering to a moratorium.</a:t>
            </a: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(4) Vendor must agree to accept amount of LIHWAP benefit to maintain service for a minimum 90 days if arrearage amount exceeds available LIHWAP benefit.</a:t>
            </a:r>
          </a:p>
        </p:txBody>
      </p:sp>
    </p:spTree>
    <p:extLst>
      <p:ext uri="{BB962C8B-B14F-4D97-AF65-F5344CB8AC3E}">
        <p14:creationId xmlns:p14="http://schemas.microsoft.com/office/powerpoint/2010/main" val="344557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C7E8-834F-40B1-A548-BCC75ACF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LIHWAP: Benefits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72874-C63A-4B4E-86C5-2EB545BF94BC}"/>
              </a:ext>
            </a:extLst>
          </p:cNvPr>
          <p:cNvSpPr txBox="1"/>
          <p:nvPr/>
        </p:nvSpPr>
        <p:spPr>
          <a:xfrm>
            <a:off x="1326995" y="1795346"/>
            <a:ext cx="9973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$25 - $2,500 Grant to Facilitate Reconnection or Prevent Termination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One grant per household, up to maximum $2,500, for each water/wastewater provider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Households with separate water/wastewater providers may apply for a grant for each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Grant may cover past due storm water fees, as well as water/wastewater fees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lvl="1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54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C7E8-834F-40B1-A548-BCC75ACF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LIHWAP: Upcoming Webinars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72874-C63A-4B4E-86C5-2EB545BF94BC}"/>
              </a:ext>
            </a:extLst>
          </p:cNvPr>
          <p:cNvSpPr txBox="1"/>
          <p:nvPr/>
        </p:nvSpPr>
        <p:spPr>
          <a:xfrm>
            <a:off x="1326995" y="1795346"/>
            <a:ext cx="9973796" cy="331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Low Income Household Water Assistance Program (LIHWAP) Primer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000" b="1" i="1" dirty="0">
                <a:solidFill>
                  <a:srgbClr val="002060"/>
                </a:solidFill>
              </a:rPr>
              <a:t>   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…For Utility Providers: 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Nov. 10, 1:00-2:30 pm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Register Here: </a:t>
            </a:r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https://us02web.zoom.us/webinar/register/WN_mKNWNC3aQ5-ZTjZBw_UVxw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400" b="1" i="1" dirty="0">
                <a:solidFill>
                  <a:srgbClr val="002060"/>
                </a:solidFill>
              </a:rPr>
              <a:t>   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…For Social/Legal Service Providers: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Nov. 15, 1:00-2:30 pm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Register Here: </a:t>
            </a:r>
            <a:r>
              <a:rPr lang="en-US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https://us02web.zoom.us/webinar/register/WN_r94oQ3yAQiuIk0yjMIdp6A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lvl="1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87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59B-9C1C-4C55-A365-1C87AE8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Emergency Rental [&amp; Utility]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04A6-0975-4C42-91FE-86F5D928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29409"/>
            <a:ext cx="9872871" cy="468254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PA received $847.7M through Consolidated Appropriations Act &amp; American Rescue Plan Act</a:t>
            </a:r>
          </a:p>
          <a:p>
            <a:r>
              <a:rPr lang="en-US" b="1" dirty="0">
                <a:solidFill>
                  <a:srgbClr val="002060"/>
                </a:solidFill>
              </a:rPr>
              <a:t>Eligibility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80% Area Median Income – Priority for 50% AMI – based on 2020 income or at time of application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Reduction in income, incurred substantial costs, or experienced financial hardship due to COVID-19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Risk of housing instability / homelessness</a:t>
            </a:r>
          </a:p>
          <a:p>
            <a:r>
              <a:rPr lang="en-US" b="1" dirty="0">
                <a:solidFill>
                  <a:srgbClr val="002060"/>
                </a:solidFill>
              </a:rPr>
              <a:t>Benefits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Up to 12 mo. rent arrears, plus up to 3 mo. future rent.  Additional rent may be provided after 3 months.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Up to 12 mo. utility and home energy costs and arrears</a:t>
            </a:r>
          </a:p>
          <a:p>
            <a:pPr lvl="2"/>
            <a:r>
              <a:rPr lang="en-US" i="1" dirty="0">
                <a:solidFill>
                  <a:srgbClr val="002060"/>
                </a:solidFill>
              </a:rPr>
              <a:t>Electricity, gas, water, sewer, trash, and deliverable fuels (oil/propane/wood/coal)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Other housing related expenses incurred directly or indirectly due to COVID-19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Housing stability services</a:t>
            </a:r>
          </a:p>
          <a:p>
            <a:r>
              <a:rPr lang="en-US" b="1" dirty="0">
                <a:solidFill>
                  <a:srgbClr val="002060"/>
                </a:solidFill>
              </a:rPr>
              <a:t>Applications available through Compass:</a:t>
            </a:r>
          </a:p>
          <a:p>
            <a:pPr marL="457200" lvl="2" indent="0">
              <a:buNone/>
            </a:pPr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https://www.dhs.pa.gov/coronavirus/Pages/Emergency-Rental-Assistance-Program.aspx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For counties not using COMPASS, the website will automatically direct applicants to their local ERAP agency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9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76B6E-BD1E-4842-8DFF-C61A57AB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585" y="287361"/>
            <a:ext cx="9740852" cy="135636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About PULP: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032DD-328A-413D-8149-24FA95A11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5260" y="1439694"/>
            <a:ext cx="9740852" cy="519423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" indent="0">
              <a:buNone/>
            </a:pPr>
            <a:r>
              <a:rPr lang="en-US" sz="3200" b="1" dirty="0">
                <a:solidFill>
                  <a:srgbClr val="002060"/>
                </a:solidFill>
                <a:ea typeface="+mn-lt"/>
                <a:cs typeface="+mn-lt"/>
              </a:rPr>
              <a:t>Mission: 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2060"/>
                </a:solidFill>
                <a:ea typeface="+mn-lt"/>
                <a:cs typeface="+mn-lt"/>
              </a:rPr>
              <a:t>Assist Pennsylvania’s low income families to connect and maintain safe and affordable utility services to their home.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Legal Representation</a:t>
            </a: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Policy</a:t>
            </a: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Advocacy</a:t>
            </a: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Education</a:t>
            </a: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Outreach</a:t>
            </a:r>
          </a:p>
          <a:p>
            <a:r>
              <a:rPr lang="en-US" sz="2400" dirty="0">
                <a:solidFill>
                  <a:srgbClr val="002060"/>
                </a:solidFill>
                <a:ea typeface="+mn-lt"/>
                <a:cs typeface="+mn-lt"/>
              </a:rPr>
              <a:t>Technical Assistance</a:t>
            </a:r>
          </a:p>
        </p:txBody>
      </p:sp>
      <p:pic>
        <p:nvPicPr>
          <p:cNvPr id="5" name="Picture 6" descr="Pennsylvania Utility Law Project Logo&#10;&#10;">
            <a:extLst>
              <a:ext uri="{FF2B5EF4-FFF2-40B4-BE49-F238E27FC236}">
                <a16:creationId xmlns:a16="http://schemas.microsoft.com/office/drawing/2014/main" id="{A4D1ED22-0D66-4560-8E5E-E887947AC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0781" y="3348668"/>
            <a:ext cx="2616992" cy="26169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9D32A2A-31AF-4ECA-AA83-3AF418136B46}"/>
              </a:ext>
            </a:extLst>
          </p:cNvPr>
          <p:cNvSpPr txBox="1"/>
          <p:nvPr/>
        </p:nvSpPr>
        <p:spPr>
          <a:xfrm>
            <a:off x="8850782" y="5838130"/>
            <a:ext cx="289727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Image Description: PULP's logo</a:t>
            </a:r>
          </a:p>
        </p:txBody>
      </p:sp>
    </p:spTree>
    <p:extLst>
      <p:ext uri="{BB962C8B-B14F-4D97-AF65-F5344CB8AC3E}">
        <p14:creationId xmlns:p14="http://schemas.microsoft.com/office/powerpoint/2010/main" val="3221930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59B-9C1C-4C55-A365-1C87AE8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ERAP: 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04A6-0975-4C42-91FE-86F5D928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44599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Full Arrears vs. Amount Due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Extended payment arrangements, while helpful, have caused some households to receive a lesser grant through ERAP. 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ERAP should pay 12 mo. of rent and utility debt, </a:t>
            </a:r>
            <a:r>
              <a:rPr lang="en-US" b="1" u="sng" dirty="0">
                <a:solidFill>
                  <a:srgbClr val="002060"/>
                </a:solidFill>
              </a:rPr>
              <a:t>not</a:t>
            </a:r>
            <a:r>
              <a:rPr lang="en-US" dirty="0">
                <a:solidFill>
                  <a:srgbClr val="002060"/>
                </a:solidFill>
              </a:rPr>
              <a:t> current amount due.</a:t>
            </a:r>
          </a:p>
          <a:p>
            <a:r>
              <a:rPr lang="en-US" b="1" dirty="0">
                <a:solidFill>
                  <a:srgbClr val="002060"/>
                </a:solidFill>
              </a:rPr>
              <a:t>Slow Processing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Delays are starting to improve, but may increase as eviction moratorium is fully lifted and additional short-term relief subsides.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Encourage utilities to postpone termination pending ERAP application.</a:t>
            </a:r>
          </a:p>
          <a:p>
            <a:r>
              <a:rPr lang="en-US" b="1" dirty="0">
                <a:solidFill>
                  <a:srgbClr val="002060"/>
                </a:solidFill>
              </a:rPr>
              <a:t>Lack of Clear Appeals Process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All counties should have an established dispute process, and are required to provide applicants with information about how to appeal an adverse decision or inaction.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70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BC3DD-7EFA-406A-B34A-BE77A0F0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Homeowner Assistance Fund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B2F12-82D6-4838-9368-0E627DA83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Funded by the federal government through the American Rescue Act Plan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Approximately </a:t>
            </a:r>
            <a:r>
              <a:rPr lang="en-US" b="1" dirty="0">
                <a:solidFill>
                  <a:srgbClr val="002060"/>
                </a:solidFill>
              </a:rPr>
              <a:t>$350 million </a:t>
            </a:r>
            <a:r>
              <a:rPr lang="en-US" dirty="0">
                <a:solidFill>
                  <a:srgbClr val="002060"/>
                </a:solidFill>
              </a:rPr>
              <a:t>appropriated to PA.</a:t>
            </a:r>
          </a:p>
          <a:p>
            <a:r>
              <a:rPr lang="en-US" dirty="0">
                <a:solidFill>
                  <a:srgbClr val="002060"/>
                </a:solidFill>
              </a:rPr>
              <a:t>Administered by the Pennsylvania Housing Finance Agency (PHFA)</a:t>
            </a:r>
          </a:p>
          <a:p>
            <a:r>
              <a:rPr lang="en-US" b="1" dirty="0">
                <a:solidFill>
                  <a:srgbClr val="002060"/>
                </a:solidFill>
              </a:rPr>
              <a:t>Proposed State Plan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Includes limited utility relief for energy and water/wastewater.  Must apply for other relief first.  Process unclear at this time.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Comments due October 11, 2021: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https://www.phfa.org/haf/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Program likely to open in winter/spring 2022</a:t>
            </a:r>
          </a:p>
          <a:p>
            <a:r>
              <a:rPr lang="en-US" dirty="0">
                <a:solidFill>
                  <a:srgbClr val="002060"/>
                </a:solidFill>
              </a:rPr>
              <a:t>Limited pilot program in the works, but pilot will </a:t>
            </a:r>
            <a:r>
              <a:rPr lang="en-US" u="sng" dirty="0">
                <a:solidFill>
                  <a:srgbClr val="002060"/>
                </a:solidFill>
              </a:rPr>
              <a:t>not</a:t>
            </a:r>
            <a:r>
              <a:rPr lang="en-US" dirty="0">
                <a:solidFill>
                  <a:srgbClr val="002060"/>
                </a:solidFill>
              </a:rPr>
              <a:t> include utility assistance</a:t>
            </a:r>
          </a:p>
        </p:txBody>
      </p:sp>
    </p:spTree>
    <p:extLst>
      <p:ext uri="{BB962C8B-B14F-4D97-AF65-F5344CB8AC3E}">
        <p14:creationId xmlns:p14="http://schemas.microsoft.com/office/powerpoint/2010/main" val="1048099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4A4D-CF26-4B71-985B-60EDD308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Federal / State Utility Assistance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BE55C-263D-49EC-806C-3E1A6C2246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2060"/>
                </a:solidFill>
              </a:rPr>
              <a:t>Low Income Home Energy Assistance Program (LIHEAP)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Weatherization Assistance Program (WAP)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NEW: </a:t>
            </a:r>
            <a:r>
              <a:rPr lang="en-US" sz="2000" dirty="0">
                <a:solidFill>
                  <a:srgbClr val="002060"/>
                </a:solidFill>
              </a:rPr>
              <a:t>Clean and Tune Program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3A5FD-9235-4D1E-9D27-A49D8F5FD2A3}"/>
              </a:ext>
            </a:extLst>
          </p:cNvPr>
          <p:cNvSpPr txBox="1">
            <a:spLocks/>
          </p:cNvSpPr>
          <p:nvPr/>
        </p:nvSpPr>
        <p:spPr>
          <a:xfrm>
            <a:off x="433917" y="1602377"/>
            <a:ext cx="11417087" cy="5031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4949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59B-9C1C-4C55-A365-1C87AE8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LIHEAP: 2021/2022 Program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04A6-0975-4C42-91FE-86F5D928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9470"/>
            <a:ext cx="9872871" cy="469248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Federally funded program, administered by the Department of Human Services</a:t>
            </a:r>
          </a:p>
          <a:p>
            <a:r>
              <a:rPr lang="en-US" b="1" dirty="0">
                <a:solidFill>
                  <a:srgbClr val="002060"/>
                </a:solidFill>
              </a:rPr>
              <a:t>Open October 18, 2021 through May 6, 2022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Early application postcards sent to households who received LIHEAP last year.</a:t>
            </a:r>
          </a:p>
          <a:p>
            <a:r>
              <a:rPr lang="en-US" i="1" dirty="0">
                <a:solidFill>
                  <a:srgbClr val="002060"/>
                </a:solidFill>
              </a:rPr>
              <a:t>Cash Grant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Minimum $500 / Maximum $1500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Eligibility: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Income at/below 150% FPL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Pennsylvania resident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Home heating responsibility</a:t>
            </a:r>
          </a:p>
          <a:p>
            <a:r>
              <a:rPr lang="en-US" i="1" dirty="0">
                <a:solidFill>
                  <a:srgbClr val="002060"/>
                </a:solidFill>
              </a:rPr>
              <a:t>Crisis Grant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Minimum $25 / Maximum $1200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Eligibility same as Cash Grant, PLUS Imminent Home Heating Emergency</a:t>
            </a:r>
          </a:p>
          <a:p>
            <a:r>
              <a:rPr lang="en-US" i="1" dirty="0">
                <a:solidFill>
                  <a:srgbClr val="002060"/>
                </a:solidFill>
              </a:rPr>
              <a:t>Crisis Interface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Repair/replace broken or inoperable heating system or replace/repair service line.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Primary heating system must be operational within the last 2 years.</a:t>
            </a:r>
          </a:p>
          <a:p>
            <a:pPr marL="4572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Annual LIHEAP Webinar October 15, 2021: </a:t>
            </a:r>
            <a:r>
              <a:rPr lang="en-US" sz="2300" u="sng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https://us02web.zoom.us/webinar/register/WN_o1W0ho4YQ_C22R9CDT604w</a:t>
            </a:r>
            <a:r>
              <a:rPr lang="en-US" sz="2300" u="sng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36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59B-9C1C-4C55-A365-1C87AE8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Weatherization Assistance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04A6-0975-4C42-91FE-86F5D928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9470"/>
            <a:ext cx="9872871" cy="469248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Funded by the Department of Energy</a:t>
            </a:r>
          </a:p>
          <a:p>
            <a:r>
              <a:rPr lang="en-US" b="1" dirty="0">
                <a:solidFill>
                  <a:srgbClr val="002060"/>
                </a:solidFill>
              </a:rPr>
              <a:t>Administered in PA by the </a:t>
            </a:r>
            <a:r>
              <a:rPr lang="en-US" b="1" dirty="0" err="1">
                <a:solidFill>
                  <a:srgbClr val="002060"/>
                </a:solidFill>
              </a:rPr>
              <a:t>Dep’t</a:t>
            </a:r>
            <a:r>
              <a:rPr lang="en-US" b="1" dirty="0">
                <a:solidFill>
                  <a:srgbClr val="002060"/>
                </a:solidFill>
              </a:rPr>
              <a:t> of Community and Economic Development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Local administration by Weatherization Assistance Providers</a:t>
            </a:r>
          </a:p>
          <a:p>
            <a:r>
              <a:rPr lang="en-US" b="1" dirty="0">
                <a:solidFill>
                  <a:srgbClr val="002060"/>
                </a:solidFill>
              </a:rPr>
              <a:t>Eligibility: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Household income at or below 200% FPL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High priority for households with high energy usage and those with members who are elderly, disabled, or families with children.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Renters must obtain landlord approval to participate</a:t>
            </a:r>
          </a:p>
          <a:p>
            <a:r>
              <a:rPr lang="en-US" b="1" dirty="0">
                <a:solidFill>
                  <a:srgbClr val="002060"/>
                </a:solidFill>
              </a:rPr>
              <a:t>Benefits: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Comprehensive energy efficiency, conservation, and weatherization measures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May include minor health and safety repairs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2060"/>
                </a:solidFill>
              </a:rPr>
              <a:t>More Information Here: </a:t>
            </a:r>
          </a:p>
          <a:p>
            <a:pPr marL="4572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https://dced.pa.gov/programs/weatherization-assistance-program-wap/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3156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59B-9C1C-4C55-A365-1C87AE84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Clean and Tune Pilot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04A6-0975-4C42-91FE-86F5D928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9470"/>
            <a:ext cx="9872871" cy="469248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Pa. </a:t>
            </a:r>
            <a:r>
              <a:rPr lang="en-US" b="1" dirty="0" err="1">
                <a:solidFill>
                  <a:srgbClr val="002060"/>
                </a:solidFill>
              </a:rPr>
              <a:t>Dep’t</a:t>
            </a:r>
            <a:r>
              <a:rPr lang="en-US" b="1" dirty="0">
                <a:solidFill>
                  <a:srgbClr val="002060"/>
                </a:solidFill>
              </a:rPr>
              <a:t> of Community and Economic Development launched a pilot Clean and Tune Program on September 1 with funds available through the American Rescue Plan Act.</a:t>
            </a:r>
          </a:p>
          <a:p>
            <a:r>
              <a:rPr lang="en-US" b="1" dirty="0">
                <a:solidFill>
                  <a:srgbClr val="002060"/>
                </a:solidFill>
              </a:rPr>
              <a:t>$20 million in assistance available for furnace clean / tune-up, and to provide enhanced weatherization assistance to low income households.</a:t>
            </a:r>
          </a:p>
          <a:p>
            <a:r>
              <a:rPr lang="en-US" b="1" dirty="0">
                <a:solidFill>
                  <a:srgbClr val="002060"/>
                </a:solidFill>
              </a:rPr>
              <a:t>Administered by the local Weatherization Assistance Program provider</a:t>
            </a:r>
          </a:p>
          <a:p>
            <a:r>
              <a:rPr lang="en-US" b="1" dirty="0">
                <a:solidFill>
                  <a:srgbClr val="002060"/>
                </a:solidFill>
              </a:rPr>
              <a:t>Possible services include: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Clean burners, combustion chamber, and heat exchanger surface when accessible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Clean and inspect burner orifices and ignition system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Check for proper venting and for adequate combustion air (per code)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Check and test safety controls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Inspect filter, replace standard 1” and 2” filters and/or clean washable filters can provide extra filters as an optional service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Run equipment through complete sequence of operation and make adjustments, as necessary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Clean and inspect chimneys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Replacement of thermostats with programmable option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50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4A4D-CF26-4B71-985B-60EDD308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Utility-Run Assistance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BE55C-263D-49EC-806C-3E1A6C2246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2060"/>
                </a:solidFill>
              </a:rPr>
              <a:t>Customer Assistance Programs (CAP)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Low Income Usage Reduction Programs (LIURP)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Hardship Funds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3A5FD-9235-4D1E-9D27-A49D8F5FD2A3}"/>
              </a:ext>
            </a:extLst>
          </p:cNvPr>
          <p:cNvSpPr txBox="1">
            <a:spLocks/>
          </p:cNvSpPr>
          <p:nvPr/>
        </p:nvSpPr>
        <p:spPr>
          <a:xfrm>
            <a:off x="433917" y="1602377"/>
            <a:ext cx="11417087" cy="5031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8450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43A3-CB39-499E-8327-5C5A468D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Customer Assistance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1F81A-5C19-402F-8A07-683D4C22F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32249"/>
          </a:xfrm>
        </p:spPr>
        <p:txBody>
          <a:bodyPr>
            <a:normAutofit/>
          </a:bodyPr>
          <a:lstStyle/>
          <a:p>
            <a:pPr algn="l" rtl="0" fontAlgn="base"/>
            <a:r>
              <a:rPr lang="en-US" b="1" i="0" u="none" strike="noStrike" dirty="0">
                <a:solidFill>
                  <a:srgbClr val="002060"/>
                </a:solidFill>
                <a:effectLst/>
                <a:latin typeface="+mj-lt"/>
              </a:rPr>
              <a:t>Bill Discounts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Types of Discounts: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Total Bill Discount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Fixed Charge Discount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Volumetric Charge Discount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Percentage of Income Payment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Cash Grant Structure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2060"/>
                </a:solidFill>
                <a:effectLst/>
                <a:latin typeface="+mj-lt"/>
              </a:rPr>
              <a:t>Arrearage Management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Frozen Debt at Time of Enrollment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Arrears frozen and forgiven over time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Typically 1/36</a:t>
            </a:r>
            <a:r>
              <a:rPr lang="en-US" b="0" i="0" u="none" strike="noStrike" baseline="30000" dirty="0">
                <a:solidFill>
                  <a:srgbClr val="002060"/>
                </a:solidFill>
                <a:effectLst/>
                <a:latin typeface="+mj-lt"/>
              </a:rPr>
              <a:t>th</a:t>
            </a:r>
            <a:r>
              <a:rPr lang="en-US" b="0" i="0" u="none" strike="noStrike" dirty="0">
                <a:solidFill>
                  <a:srgbClr val="002060"/>
                </a:solidFill>
                <a:effectLst/>
                <a:latin typeface="+mj-lt"/>
              </a:rPr>
              <a:t> of arrearage forgiven for each in full payment</a:t>
            </a:r>
            <a:r>
              <a:rPr lang="en-US" b="0" i="0" dirty="0">
                <a:solidFill>
                  <a:srgbClr val="002060"/>
                </a:solidFill>
                <a:effectLst/>
                <a:latin typeface="+mj-lt"/>
              </a:rPr>
              <a:t>​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81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43A3-CB39-499E-8327-5C5A468D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Hardship Fund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1F81A-5C19-402F-8A07-683D4C22F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32249"/>
          </a:xfrm>
        </p:spPr>
        <p:txBody>
          <a:bodyPr>
            <a:normAutofit/>
          </a:bodyPr>
          <a:lstStyle/>
          <a:p>
            <a:pPr algn="l" rtl="0" fontAlgn="base"/>
            <a:r>
              <a:rPr lang="en-US" b="1" i="0" u="none" strike="noStrike" dirty="0">
                <a:solidFill>
                  <a:srgbClr val="002060"/>
                </a:solidFill>
                <a:effectLst/>
                <a:latin typeface="+mj-lt"/>
              </a:rPr>
              <a:t>Grant Assistance </a:t>
            </a:r>
          </a:p>
          <a:p>
            <a:pPr algn="l" rtl="0" fontAlgn="base"/>
            <a:r>
              <a:rPr lang="en-US" b="1" dirty="0">
                <a:solidFill>
                  <a:srgbClr val="002060"/>
                </a:solidFill>
                <a:latin typeface="+mj-lt"/>
              </a:rPr>
              <a:t>Typical Terms (Varies by Utility)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  <a:latin typeface="+mj-lt"/>
              </a:rPr>
              <a:t>Income at/below 200% FPL </a:t>
            </a:r>
          </a:p>
          <a:p>
            <a:pPr lvl="2" fontAlgn="base"/>
            <a:r>
              <a:rPr lang="en-US" dirty="0">
                <a:solidFill>
                  <a:srgbClr val="002060"/>
                </a:solidFill>
                <a:latin typeface="+mj-lt"/>
              </a:rPr>
              <a:t>Some utilities increased income threshold temporarily during pandemic</a:t>
            </a:r>
          </a:p>
          <a:p>
            <a:pPr lvl="1" fontAlgn="base"/>
            <a:r>
              <a:rPr lang="en-US" i="0" dirty="0">
                <a:solidFill>
                  <a:srgbClr val="002060"/>
                </a:solidFill>
                <a:effectLst/>
                <a:latin typeface="+mj-lt"/>
              </a:rPr>
              <a:t>Grant amounts vary from $300 to $5oo maximum</a:t>
            </a:r>
          </a:p>
          <a:p>
            <a:pPr lvl="1" fontAlgn="base"/>
            <a:r>
              <a:rPr lang="en-US" i="0" dirty="0">
                <a:solidFill>
                  <a:srgbClr val="002060"/>
                </a:solidFill>
                <a:effectLst/>
                <a:latin typeface="+mj-lt"/>
              </a:rPr>
              <a:t>Must generally be enough to stop termination,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alone or with other resources.</a:t>
            </a:r>
          </a:p>
          <a:p>
            <a:pPr lvl="2" fontAlgn="base"/>
            <a:r>
              <a:rPr lang="en-US" dirty="0">
                <a:solidFill>
                  <a:srgbClr val="002060"/>
                </a:solidFill>
                <a:latin typeface="+mj-lt"/>
              </a:rPr>
              <a:t>Advocacy Tip: </a:t>
            </a:r>
          </a:p>
          <a:p>
            <a:pPr lvl="3" fontAlgn="base"/>
            <a:r>
              <a:rPr lang="en-US" dirty="0">
                <a:solidFill>
                  <a:srgbClr val="002060"/>
                </a:solidFill>
                <a:latin typeface="+mj-lt"/>
              </a:rPr>
              <a:t>Combine with other programs, or request payment arrangement for remaining debt.</a:t>
            </a:r>
          </a:p>
          <a:p>
            <a:pPr lvl="3" fontAlgn="base"/>
            <a:r>
              <a:rPr lang="en-US" dirty="0">
                <a:solidFill>
                  <a:srgbClr val="002060"/>
                </a:solidFill>
                <a:latin typeface="+mj-lt"/>
              </a:rPr>
              <a:t>Always ask if utility will accept to prevent termination!</a:t>
            </a:r>
          </a:p>
          <a:p>
            <a:pPr lvl="1" fontAlgn="base"/>
            <a:r>
              <a:rPr lang="en-US" i="0" dirty="0">
                <a:solidFill>
                  <a:srgbClr val="002060"/>
                </a:solidFill>
                <a:effectLst/>
                <a:latin typeface="+mj-lt"/>
              </a:rPr>
              <a:t>Often requires “sincere effort to pay” or “good faith payment” </a:t>
            </a:r>
          </a:p>
          <a:p>
            <a:pPr lvl="2" fontAlgn="base"/>
            <a:r>
              <a:rPr lang="en-US" dirty="0">
                <a:solidFill>
                  <a:srgbClr val="002060"/>
                </a:solidFill>
                <a:latin typeface="+mj-lt"/>
              </a:rPr>
              <a:t>This can create barrier for those most in need, without access to family / friends</a:t>
            </a:r>
          </a:p>
          <a:p>
            <a:pPr lvl="2" fontAlgn="base"/>
            <a:r>
              <a:rPr lang="en-US" dirty="0">
                <a:solidFill>
                  <a:srgbClr val="002060"/>
                </a:solidFill>
                <a:latin typeface="+mj-lt"/>
              </a:rPr>
              <a:t>Utilities may waive this requirement in certain circumstances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01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1AEB-72BC-49EF-B234-AC9CB3B8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Pennsylvania American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2C940-A970-4EBF-8670-D7A25CAE9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8922"/>
            <a:ext cx="9872871" cy="4287078"/>
          </a:xfrm>
        </p:spPr>
        <p:txBody>
          <a:bodyPr>
            <a:normAutofit fontScale="625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Assistance Program (H2O / Help to Others)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Eligibility: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lang="en-US" sz="2400" dirty="0">
                <a:solidFill>
                  <a:srgbClr val="002060"/>
                </a:solidFill>
              </a:rPr>
              <a:t>Household income 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or below 150% FPL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Benefits: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Discount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85% service charge discount (approximately $12/month)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lang="en-US" sz="2200" dirty="0">
                <a:solidFill>
                  <a:srgbClr val="002060"/>
                </a:solidFill>
              </a:rPr>
              <a:t>10% volumetric discount for water (</a:t>
            </a:r>
            <a:r>
              <a:rPr lang="en-US" sz="2200" b="1" dirty="0">
                <a:solidFill>
                  <a:srgbClr val="002060"/>
                </a:solidFill>
              </a:rPr>
              <a:t>new</a:t>
            </a:r>
            <a:r>
              <a:rPr lang="en-US" sz="2200" dirty="0">
                <a:solidFill>
                  <a:srgbClr val="002060"/>
                </a:solidFill>
              </a:rPr>
              <a:t>)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30% volumetric discount for wastewater (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Usage Reduction Kit</a:t>
            </a:r>
          </a:p>
          <a:p>
            <a:pPr lvl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lang="en-US" sz="2400" i="1" dirty="0">
                <a:solidFill>
                  <a:srgbClr val="002060"/>
                </a:solidFill>
              </a:rPr>
              <a:t>Arrearage Management Component Pending PUC Approval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Hardship Fund Program (also </a:t>
            </a:r>
            <a:r>
              <a:rPr lang="en-US" sz="3400" b="1" dirty="0">
                <a:solidFill>
                  <a:srgbClr val="002060"/>
                </a:solidFill>
              </a:rPr>
              <a:t>known as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H2O)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lang="en-US" sz="2400" dirty="0">
                <a:solidFill>
                  <a:srgbClr val="002060"/>
                </a:solidFill>
              </a:rPr>
              <a:t>Household income 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or below 200% FPL &amp; “sincere effort” to pay bill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Grants up to $500 per year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Apply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https://www.amwater.com/paaw/customer-service-billing/customer-assistance-programs/</a:t>
            </a:r>
            <a:r>
              <a:rPr kumimoji="0" lang="en-US" sz="29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703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54B7-35B7-4A1A-B203-214E3EEA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542" y="609600"/>
            <a:ext cx="9450977" cy="135636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224D3-9701-4A7E-A4B2-425D835BB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67543" y="1965960"/>
            <a:ext cx="9450977" cy="4395083"/>
          </a:xfrm>
        </p:spPr>
        <p:txBody>
          <a:bodyPr>
            <a:normAutofit fontScale="62500" lnSpcReduction="20000"/>
          </a:bodyPr>
          <a:lstStyle/>
          <a:p>
            <a:r>
              <a:rPr lang="en-US" sz="2900" b="1" dirty="0">
                <a:solidFill>
                  <a:srgbClr val="002060"/>
                </a:solidFill>
              </a:rPr>
              <a:t>Utilities and COVID-19 Updates</a:t>
            </a:r>
          </a:p>
          <a:p>
            <a:r>
              <a:rPr lang="en-US" sz="2900" b="1" dirty="0">
                <a:solidFill>
                  <a:srgbClr val="002060"/>
                </a:solidFill>
              </a:rPr>
              <a:t>Lehigh County Authority</a:t>
            </a:r>
          </a:p>
          <a:p>
            <a:r>
              <a:rPr lang="en-US" sz="2900" b="1" dirty="0">
                <a:solidFill>
                  <a:srgbClr val="002060"/>
                </a:solidFill>
              </a:rPr>
              <a:t>Utility Assistance Programs</a:t>
            </a:r>
          </a:p>
          <a:p>
            <a:pPr lvl="1"/>
            <a:r>
              <a:rPr lang="en-US" sz="2600" dirty="0">
                <a:solidFill>
                  <a:srgbClr val="002060"/>
                </a:solidFill>
              </a:rPr>
              <a:t>Pandemic Relief Programs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LIHWAP 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ERAP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HAF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Clean and Tune (Pilot)</a:t>
            </a:r>
          </a:p>
          <a:p>
            <a:pPr lvl="1"/>
            <a:r>
              <a:rPr lang="en-US" sz="2600" dirty="0">
                <a:solidFill>
                  <a:srgbClr val="002060"/>
                </a:solidFill>
              </a:rPr>
              <a:t>Federal/State Programs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LIHEAP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WAP</a:t>
            </a:r>
          </a:p>
          <a:p>
            <a:pPr lvl="1"/>
            <a:r>
              <a:rPr lang="en-US" sz="2600" dirty="0">
                <a:solidFill>
                  <a:srgbClr val="002060"/>
                </a:solidFill>
              </a:rPr>
              <a:t>Utility-Specific Programs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CAP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LIURP</a:t>
            </a:r>
          </a:p>
          <a:p>
            <a:pPr lvl="2"/>
            <a:r>
              <a:rPr lang="en-US" sz="2300" dirty="0">
                <a:solidFill>
                  <a:srgbClr val="002060"/>
                </a:solidFill>
              </a:rPr>
              <a:t>Hardship Fund</a:t>
            </a:r>
          </a:p>
          <a:p>
            <a:r>
              <a:rPr lang="en-US" sz="2900" b="1" dirty="0">
                <a:solidFill>
                  <a:srgbClr val="002060"/>
                </a:solidFill>
              </a:rPr>
              <a:t>Resources</a:t>
            </a:r>
          </a:p>
          <a:p>
            <a:pPr lvl="1"/>
            <a:endParaRPr lang="en-US" dirty="0"/>
          </a:p>
        </p:txBody>
      </p:sp>
      <p:pic>
        <p:nvPicPr>
          <p:cNvPr id="5" name="Picture 6" descr="Pennsylvania Utility Law Project Logo&#10;&#10;">
            <a:extLst>
              <a:ext uri="{FF2B5EF4-FFF2-40B4-BE49-F238E27FC236}">
                <a16:creationId xmlns:a16="http://schemas.microsoft.com/office/drawing/2014/main" id="{6220883C-5DC9-42D5-97FD-F4AA571DC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094" y="2120504"/>
            <a:ext cx="2616992" cy="26169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8AAE26-E599-410A-841F-52087F2B208E}"/>
              </a:ext>
            </a:extLst>
          </p:cNvPr>
          <p:cNvSpPr txBox="1"/>
          <p:nvPr/>
        </p:nvSpPr>
        <p:spPr>
          <a:xfrm>
            <a:off x="7176054" y="4553486"/>
            <a:ext cx="29250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Image Description: PULP's logo</a:t>
            </a:r>
          </a:p>
        </p:txBody>
      </p:sp>
    </p:spTree>
    <p:extLst>
      <p:ext uri="{BB962C8B-B14F-4D97-AF65-F5344CB8AC3E}">
        <p14:creationId xmlns:p14="http://schemas.microsoft.com/office/powerpoint/2010/main" val="1943920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9F55-C573-4B3D-86E5-5186EBC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AQUA Pennsylvania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7C06-CEF6-4D97-BEBC-03AE048E6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315" y="1760706"/>
            <a:ext cx="9955557" cy="4335294"/>
          </a:xfrm>
        </p:spPr>
        <p:txBody>
          <a:bodyPr>
            <a:normAutofit fontScale="550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Assistance Program (Helping Hand)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Household income at/below 200% FPL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is more than 21 days past due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least $110 in unpaid water bills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	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Fixed monthly payment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Arrearage forgiveness of $25 for each on time, in full payment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reconnection fee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 conservation kit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Bill Discount currently pending PUC approval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Hardship Fund Program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Available to customers with unique hardships. 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lang="en-US" sz="2200" dirty="0">
                <a:solidFill>
                  <a:srgbClr val="002060"/>
                </a:solidFill>
              </a:rPr>
              <a:t>Specifically targeting leaks and high bills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grants available to commercial </a:t>
            </a:r>
            <a:r>
              <a:rPr lang="en-US" sz="2200" dirty="0">
                <a:solidFill>
                  <a:srgbClr val="002060"/>
                </a:solidFill>
              </a:rPr>
              <a:t>customers (limited separate funding available)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endParaRPr lang="en-US" sz="900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lang="en-US" sz="3400" b="1" dirty="0">
                <a:solidFill>
                  <a:srgbClr val="002060"/>
                </a:solidFill>
              </a:rPr>
              <a:t>Apply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lang="en-US" sz="3400" b="1" dirty="0">
                <a:solidFill>
                  <a:srgbClr val="002060"/>
                </a:solidFill>
                <a:hlinkClick r:id="rId2"/>
              </a:rPr>
              <a:t>https://www.aquaamerica.com/our-states/pennsylvania/helping-hand.aspx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</a:p>
          <a:p>
            <a:pPr marL="45720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370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9F55-C573-4B3D-86E5-5186EBC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PPL Electric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7C06-CEF6-4D97-BEBC-03AE048E6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8557"/>
            <a:ext cx="9872871" cy="4379843"/>
          </a:xfrm>
        </p:spPr>
        <p:txBody>
          <a:bodyPr>
            <a:normAutofit fontScale="70000" lnSpcReduction="20000"/>
          </a:bodyPr>
          <a:lstStyle/>
          <a:p>
            <a:pPr marL="45720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Assistance Program (OnTrack) 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Eligibility: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Household income less than 150% FPL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Benefits: 	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Discounted monthly bill based on usage history, bill amount, and income.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1/18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monthly arrearage forgiveness for each payment of discounted bill.</a:t>
            </a:r>
            <a:endParaRPr lang="en-US" sz="2400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endParaRPr lang="en-US" sz="900" b="1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lang="en-US" sz="3100" b="1" dirty="0">
                <a:solidFill>
                  <a:srgbClr val="002060"/>
                </a:solidFill>
              </a:rPr>
              <a:t>Hardship Fund Program (Operation HELP)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sz="2400" dirty="0">
                <a:solidFill>
                  <a:srgbClr val="002060"/>
                </a:solidFill>
              </a:rPr>
              <a:t>Up to $500 in annual grant assistance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for deliverable fuel </a:t>
            </a:r>
            <a:r>
              <a:rPr lang="en-US" sz="2400" dirty="0">
                <a:solidFill>
                  <a:srgbClr val="002060"/>
                </a:solidFill>
              </a:rPr>
              <a:t>for non-heating PPL customers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r>
              <a:rPr lang="en-US" sz="3000" b="1" dirty="0">
                <a:solidFill>
                  <a:srgbClr val="002060"/>
                </a:solidFill>
              </a:rPr>
              <a:t>Apply</a:t>
            </a:r>
          </a:p>
          <a:p>
            <a:pPr marL="45720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endParaRPr lang="en-US" sz="800" b="1" dirty="0">
              <a:solidFill>
                <a:srgbClr val="002060"/>
              </a:solidFill>
            </a:endParaRP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OnTrack: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https://www.pplelectric.com/my-account/payments/need-help-paying-your-bill/ontrack-payment-plan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endParaRPr lang="en-US" sz="600" b="1" dirty="0">
              <a:solidFill>
                <a:srgbClr val="002060"/>
              </a:solidFill>
            </a:endParaRP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 HELP: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https://www.pplelectric.com/site/Ways-to-Save/Assistance-Programs/Operation-HELP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019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9F55-C573-4B3D-86E5-5186EBC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UGI Electric / UGI Gas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7C06-CEF6-4D97-BEBC-03AE048E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Assistance Program  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Eligibility: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Household income less than 150% FPL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Benefits: 	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Discounted monthly bill based on percentage of income or average bill, whichever is less.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1/36</a:t>
            </a:r>
            <a:r>
              <a:rPr kumimoji="0" lang="en-US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monthly arrearage forgiveness for each payment of discounted bill.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endParaRPr lang="en-US" sz="1100" b="1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lang="en-US" sz="2600" b="1" dirty="0">
                <a:solidFill>
                  <a:srgbClr val="002060"/>
                </a:solidFill>
              </a:rPr>
              <a:t>Hardship Fund Program (Operation Share) 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sz="2400" dirty="0">
                <a:solidFill>
                  <a:srgbClr val="002060"/>
                </a:solidFill>
              </a:rPr>
              <a:t>Up to $500 in annual grant assistance.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lang="en-US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en-US" sz="2600" b="1" dirty="0">
                <a:solidFill>
                  <a:srgbClr val="002060"/>
                </a:solidFill>
              </a:rPr>
              <a:t>Apply</a:t>
            </a:r>
          </a:p>
          <a:p>
            <a:r>
              <a:rPr lang="en-US" sz="1900" b="1" dirty="0">
                <a:solidFill>
                  <a:srgbClr val="002060"/>
                </a:solidFill>
              </a:rPr>
              <a:t>CAP: </a:t>
            </a:r>
            <a:r>
              <a:rPr lang="en-US" sz="1900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https://www.ugi.com/assistance-programs/CAP/</a:t>
            </a:r>
            <a:r>
              <a:rPr lang="en-US" sz="1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1900" b="1" dirty="0">
                <a:solidFill>
                  <a:srgbClr val="002060"/>
                </a:solidFill>
              </a:rPr>
              <a:t>Operation Share: </a:t>
            </a:r>
            <a:r>
              <a:rPr lang="en-US" sz="1900" b="1" dirty="0">
                <a:solidFill>
                  <a:schemeClr val="accent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https://www.ugi.com/assistance-programs/operation-share/</a:t>
            </a:r>
            <a:r>
              <a:rPr lang="en-US" sz="1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89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9F55-C573-4B3D-86E5-5186EBC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FirstEnergy (</a:t>
            </a:r>
            <a:r>
              <a:rPr lang="en-US" sz="4000" b="1" dirty="0" err="1">
                <a:solidFill>
                  <a:srgbClr val="002060"/>
                </a:solidFill>
              </a:rPr>
              <a:t>MetEd</a:t>
            </a:r>
            <a:r>
              <a:rPr lang="en-US" sz="4000" b="1" dirty="0">
                <a:solidFill>
                  <a:srgbClr val="002060"/>
                </a:solidFill>
              </a:rPr>
              <a:t> / </a:t>
            </a:r>
            <a:r>
              <a:rPr lang="en-US" sz="4000" b="1" dirty="0" err="1">
                <a:solidFill>
                  <a:srgbClr val="002060"/>
                </a:solidFill>
              </a:rPr>
              <a:t>Penelec</a:t>
            </a:r>
            <a:r>
              <a:rPr lang="en-US" sz="4000" b="1" dirty="0">
                <a:solidFill>
                  <a:srgbClr val="002060"/>
                </a:solidFill>
              </a:rPr>
              <a:t> / Penn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7C06-CEF6-4D97-BEBC-03AE048E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Assistance Program  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Eligibility: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Household income less than 150% FPL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Benefits: 	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Discounted monthly bill </a:t>
            </a: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1/36</a:t>
            </a:r>
            <a:r>
              <a:rPr kumimoji="0" lang="en-US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monthly arrearage forgiveness for each payment of discounted bill.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endParaRPr lang="en-US" sz="1100" b="1" dirty="0">
              <a:solidFill>
                <a:srgbClr val="002060"/>
              </a:solidFill>
            </a:endParaRP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tabLst/>
              <a:defRPr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Hardship Fund Program</a:t>
            </a: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sz="2400" dirty="0">
                <a:solidFill>
                  <a:srgbClr val="002060"/>
                </a:solidFill>
              </a:rPr>
              <a:t>Up to $500 in annual grant assistance.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lang="en-US" dirty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en-US" sz="2600" b="1" dirty="0">
                <a:solidFill>
                  <a:srgbClr val="002060"/>
                </a:solidFill>
              </a:rPr>
              <a:t>Apply</a:t>
            </a:r>
          </a:p>
          <a:p>
            <a:r>
              <a:rPr lang="en-US" sz="2100" b="1" dirty="0">
                <a:solidFill>
                  <a:srgbClr val="002060"/>
                </a:solidFill>
              </a:rPr>
              <a:t>CAP: </a:t>
            </a:r>
            <a:r>
              <a:rPr lang="en-US" sz="2100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https://www.firstenergycorp.com/content/dam/customer/get-help/files/asst-programs/PCAP-brochure.pdf</a:t>
            </a:r>
            <a:endParaRPr lang="en-US" sz="21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1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9F55-C573-4B3D-86E5-5186EBC3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Low Income Usage Reduction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7C06-CEF6-4D97-BEBC-03AE048E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FREE energy efficiency measures for gas and electric utility customers.</a:t>
            </a:r>
          </a:p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Eligibility: 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Income at</a:t>
            </a:r>
            <a:r>
              <a:rPr lang="en-US" sz="2400" dirty="0">
                <a:solidFill>
                  <a:srgbClr val="002060"/>
                </a:solidFill>
              </a:rPr>
              <a:t>/below 200% FPL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average usage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Landlord permission (for renters)</a:t>
            </a:r>
          </a:p>
          <a:p>
            <a:pPr marL="274320" lvl="1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endParaRPr kumimoji="0" lang="en-US" sz="7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sz="2600" b="1" dirty="0">
                <a:solidFill>
                  <a:srgbClr val="002060"/>
                </a:solidFill>
              </a:rPr>
              <a:t>Apply: </a:t>
            </a:r>
          </a:p>
          <a:p>
            <a:pPr marL="45720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endParaRPr lang="en-US" sz="600" b="1" dirty="0">
              <a:solidFill>
                <a:srgbClr val="002060"/>
              </a:solidFill>
            </a:endParaRP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b="1" dirty="0">
                <a:solidFill>
                  <a:srgbClr val="002060"/>
                </a:solidFill>
              </a:rPr>
              <a:t>PPL Electric (WRAP):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https://www.pplelectric.com/my-account/payments/need-help-paying-your-bill/winter-relief-assistance-program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74320" lvl="1" indent="0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buNone/>
              <a:defRPr/>
            </a:pPr>
            <a:endParaRPr lang="en-US" sz="7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b="1" dirty="0">
                <a:solidFill>
                  <a:srgbClr val="002060"/>
                </a:solidFill>
              </a:rPr>
              <a:t>UGI Electric / UGI Gas: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https://www.ugi.com/assistance-programs/LIURP/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endParaRPr lang="en-US" sz="7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50"/>
              </a:spcBef>
              <a:spcAft>
                <a:spcPts val="250"/>
              </a:spcAft>
              <a:buClr>
                <a:srgbClr val="4A66AC"/>
              </a:buClr>
              <a:buSzTx/>
              <a:defRPr/>
            </a:pPr>
            <a:r>
              <a:rPr lang="en-US" b="1" dirty="0">
                <a:solidFill>
                  <a:srgbClr val="002060"/>
                </a:solidFill>
              </a:rPr>
              <a:t>FirstEnergy (WARM):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https://www.firstenergycorp.com/save_energy/save_energy_pennsylvania/west_penn_power/for_your_home/warm-application.html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46586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4A4D-CF26-4B71-985B-60EDD308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Utility Disputes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3A5FD-9235-4D1E-9D27-A49D8F5FD2A3}"/>
              </a:ext>
            </a:extLst>
          </p:cNvPr>
          <p:cNvSpPr txBox="1">
            <a:spLocks/>
          </p:cNvSpPr>
          <p:nvPr/>
        </p:nvSpPr>
        <p:spPr>
          <a:xfrm>
            <a:off x="433917" y="1602377"/>
            <a:ext cx="11417087" cy="5031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07093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AD3C-AA84-4F59-BEF1-C86B3ABFD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Disputes – Unregulated Utilities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B6DF5-8B32-4830-A79F-FA1C4CBFD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Municipal water utilities are “local agencies” under PA Administrative Agency Law </a:t>
            </a:r>
          </a:p>
          <a:p>
            <a:pPr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2 Pa. C.S. § 101, et seq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L="411480"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Must provide notice and opportunity to be heard. </a:t>
            </a:r>
          </a:p>
          <a:p>
            <a:pPr marL="411480"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Municipal water utilities must provide a formal dispute process.</a:t>
            </a:r>
          </a:p>
          <a:p>
            <a:pPr marL="411480"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They cannot terminate for amounts in dispute until they make a formal adjudication.</a:t>
            </a:r>
          </a:p>
          <a:p>
            <a:pPr marL="411480"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Adjudications can be appealed to court of common pleas.</a:t>
            </a:r>
          </a:p>
          <a:p>
            <a:pPr marL="182880" indent="-228600">
              <a:lnSpc>
                <a:spcPct val="100000"/>
              </a:lnSpc>
              <a:spcBef>
                <a:spcPts val="1000"/>
              </a:spcBef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002060"/>
                </a:solidFill>
              </a:rPr>
              <a:t>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here are few protections available for customers of unregulated utilities.</a:t>
            </a:r>
          </a:p>
          <a:p>
            <a:pPr marL="411480" lvl="1" indent="-228600">
              <a:lnSpc>
                <a:spcPct val="100000"/>
              </a:lnSpc>
              <a:spcBef>
                <a:spcPts val="1000"/>
              </a:spcBef>
              <a:buClr>
                <a:srgbClr val="9BAFB5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rgbClr val="002060"/>
                </a:solidFill>
              </a:rPr>
              <a:t>We encourage advocates and utilities to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develop a working/workable relationship.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Utility Service Tenants Rights Act protects tenants from termination or disconnection of an “unregulated” utility based on actions of the landlord.</a:t>
            </a:r>
            <a:endParaRPr lang="en-US" sz="1800" dirty="0">
              <a:solidFill>
                <a:srgbClr val="002060"/>
              </a:solidFill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Be sure to inform the utility when assistance is on the way.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18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BDDA-D553-4E72-966F-40D0CB08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Disputes – Regulated Utilities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20F14-BED8-43D0-9266-D2D46D42F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Must First Attempt to Resolve with Utility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Informal Complaint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Investigated by PUC Bureau of Consumer Services 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Decision is not “precedential”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Will temporarily stop termination if filed at least 24 hours before termination (day before)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If denied informal complaint, can file formal complaint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Formal Complaint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Complaint goes before an Administrative Law Judge</a:t>
            </a:r>
          </a:p>
          <a:p>
            <a:pPr marL="228600" marR="0" lvl="1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https://www.puc.pa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.gov/complaints/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86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4A4D-CF26-4B71-985B-60EDD308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Resources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3A5FD-9235-4D1E-9D27-A49D8F5FD2A3}"/>
              </a:ext>
            </a:extLst>
          </p:cNvPr>
          <p:cNvSpPr txBox="1">
            <a:spLocks/>
          </p:cNvSpPr>
          <p:nvPr/>
        </p:nvSpPr>
        <p:spPr>
          <a:xfrm>
            <a:off x="433917" y="1602377"/>
            <a:ext cx="11417087" cy="50315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39378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7E8B-E158-4C3D-9F81-A0284D3A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Upcoming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9137C-7062-458F-A890-65AC0A695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LIHEAP Annual Program Review</a:t>
            </a:r>
          </a:p>
          <a:p>
            <a:pPr marL="4572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2060"/>
                </a:solidFill>
              </a:rPr>
              <a:t>    October 15, 1:00-2:30 pm</a:t>
            </a:r>
          </a:p>
          <a:p>
            <a:pPr marL="4572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2060"/>
                </a:solidFill>
              </a:rPr>
              <a:t>    Register Here: </a:t>
            </a:r>
            <a:r>
              <a:rPr lang="en-US" sz="180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https://us02web.zoom.us/webinar/register/WN_o1W0ho4YQ_C22R9CDT604w</a:t>
            </a:r>
            <a:endParaRPr lang="en-US" sz="2000" dirty="0">
              <a:solidFill>
                <a:srgbClr val="002060"/>
              </a:solidFill>
            </a:endParaRPr>
          </a:p>
          <a:p>
            <a:pPr marL="4572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Low Income Household Water Assistance Program (LIHWAP) Primer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000" b="1" i="1" dirty="0">
                <a:solidFill>
                  <a:srgbClr val="002060"/>
                </a:solidFill>
              </a:rPr>
              <a:t>    For Utility Providers: 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002060"/>
                </a:solidFill>
              </a:rPr>
              <a:t>	</a:t>
            </a:r>
            <a:r>
              <a:rPr lang="en-US" sz="1600" dirty="0">
                <a:solidFill>
                  <a:srgbClr val="002060"/>
                </a:solidFill>
              </a:rPr>
              <a:t>Nov. 10, 1:00-2:30 pm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	Register Here: </a:t>
            </a:r>
            <a:r>
              <a:rPr lang="en-US" sz="16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https://us02web.zoom.us/webinar/register/WN_mKNWNC3aQ5-ZTjZBw_UVxw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000" b="1" i="1" dirty="0">
                <a:solidFill>
                  <a:srgbClr val="002060"/>
                </a:solidFill>
              </a:rPr>
              <a:t>    For Social/Legal Service Providers: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002060"/>
                </a:solidFill>
              </a:rPr>
              <a:t>	</a:t>
            </a:r>
            <a:r>
              <a:rPr lang="en-US" sz="1600" dirty="0">
                <a:solidFill>
                  <a:srgbClr val="002060"/>
                </a:solidFill>
              </a:rPr>
              <a:t>Nov. 15, 1:00-2:30 pm</a:t>
            </a:r>
          </a:p>
          <a:p>
            <a:pPr lvl="1" indent="0">
              <a:lnSpc>
                <a:spcPct val="9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	Register Here: </a:t>
            </a:r>
            <a:r>
              <a:rPr lang="en-US" sz="16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https://us02web.zoom.us/webinar/register/WN_r94oQ3yAQiuIk0yjMIdp6A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2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AC77-7A39-4909-800F-752E4DF30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192881"/>
            <a:ext cx="11649550" cy="135636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a typeface="+mj-lt"/>
                <a:cs typeface="+mj-lt"/>
              </a:rPr>
              <a:t>The Importance of Utility Access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A5DF330C-EB49-407F-9B76-61DFD7476954}"/>
              </a:ext>
            </a:extLst>
          </p:cNvPr>
          <p:cNvSpPr txBox="1"/>
          <p:nvPr/>
        </p:nvSpPr>
        <p:spPr>
          <a:xfrm>
            <a:off x="260879" y="6280149"/>
            <a:ext cx="11641136" cy="33855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/>
              <a:t>Image Description: A group of utility services, like electricity and heat, surrounding and connecting to a happy and healthy home.</a:t>
            </a:r>
          </a:p>
        </p:txBody>
      </p:sp>
      <p:pic>
        <p:nvPicPr>
          <p:cNvPr id="4" name="Picture 4" descr="Diagram showing a group of utility services, like electricity and heat, surrounding and connecting to a happy and healthy home.&#10;&#10;">
            <a:extLst>
              <a:ext uri="{FF2B5EF4-FFF2-40B4-BE49-F238E27FC236}">
                <a16:creationId xmlns:a16="http://schemas.microsoft.com/office/drawing/2014/main" id="{D7BAD6C7-CF6E-49FD-B5D4-173127842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838" y="1359694"/>
            <a:ext cx="8684417" cy="49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3096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7E8B-E158-4C3D-9F81-A0284D3A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Helpful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9137C-7062-458F-A890-65AC0A695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39348"/>
            <a:ext cx="9872871" cy="43566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rgbClr val="002060"/>
                </a:solidFill>
              </a:rPr>
              <a:t>Client-Facing Resources and One-Pagers: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https://www.rhls.org/utilities/pulp/links-to-utility-resources/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rgbClr val="002060"/>
                </a:solidFill>
              </a:rPr>
              <a:t>Pennsylvania Utility Law Project (PULP)</a:t>
            </a:r>
            <a:endParaRPr lang="en-US" sz="1600" dirty="0">
              <a:solidFill>
                <a:srgbClr val="F59E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715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pulp@palegalaid.net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715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rgbClr val="002060"/>
                </a:solidFill>
              </a:rPr>
              <a:t>717-236-9486 – Advocate Questions</a:t>
            </a:r>
          </a:p>
          <a:p>
            <a:pPr marL="571500" lvl="1" indent="-342900"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rgbClr val="002060"/>
                </a:solidFill>
              </a:rPr>
              <a:t>844-645-2500 – Emergency Utility Hotline</a:t>
            </a:r>
          </a:p>
          <a:p>
            <a:pPr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rgbClr val="002060"/>
                </a:solidFill>
              </a:rPr>
              <a:t>Pennsylvania Office of Consumer Advocate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https://www.oca.pa.gov/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consumer@paoca.org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b="1" i="0" dirty="0">
                <a:solidFill>
                  <a:srgbClr val="002060"/>
                </a:solidFill>
                <a:effectLst/>
                <a:latin typeface="+mj-lt"/>
              </a:rPr>
              <a:t>800-684-6560 // 717-783-5048</a:t>
            </a:r>
            <a:endParaRPr lang="en-US" sz="1800" b="1" dirty="0">
              <a:solidFill>
                <a:srgbClr val="002060"/>
              </a:solidFill>
              <a:latin typeface="+mj-lt"/>
            </a:endParaRPr>
          </a:p>
          <a:p>
            <a:pPr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rgbClr val="002060"/>
                </a:solidFill>
              </a:rPr>
              <a:t>North Penn Legal Services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877-953-4250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https://www.nplspa.org/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lang="en-US" sz="2000" b="1" dirty="0">
                <a:solidFill>
                  <a:srgbClr val="002060"/>
                </a:solidFill>
              </a:rPr>
              <a:t>Pennsylvania Legal Aid Network – Local Programs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https://palegalaid.net/find-legal-help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082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9E7461E-D3EF-467C-90B0-A07159CA6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7544F-2A96-4442-9598-104754EE6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88961F-689B-486C-86C4-49DA3F389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AB94306-F934-4A95-8B44-81F9A6CC8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6"/>
            <a:ext cx="12192000" cy="6858000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Graphic 3" descr="Questions">
            <a:extLst>
              <a:ext uri="{FF2B5EF4-FFF2-40B4-BE49-F238E27FC236}">
                <a16:creationId xmlns:a16="http://schemas.microsoft.com/office/drawing/2014/main" id="{9C0CCA07-F58B-40FB-ABCA-FEE2AC29D1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064" y="1131152"/>
            <a:ext cx="4593715" cy="459371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8D49CEE-84FB-45A0-B9E1-10ABEEE1B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15F52-FCCA-47F9-B826-BFAF936D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4377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7200" b="1" cap="all"/>
              <a:t>Q&amp;A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434E2FF-BF33-4015-946E-D6A4D769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220801"/>
            <a:ext cx="42159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1169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9E7461E-D3EF-467C-90B0-A07159CA6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1" descr="Diagram showing a group of utility services, like electricity and heat, surrounding and connecting to a happy and healthy home.">
            <a:extLst>
              <a:ext uri="{FF2B5EF4-FFF2-40B4-BE49-F238E27FC236}">
                <a16:creationId xmlns:a16="http://schemas.microsoft.com/office/drawing/2014/main" id="{5EEB572D-F9C4-4CD6-828D-45DBFBE8E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89" y="527331"/>
            <a:ext cx="6045576" cy="50631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47DABB-6A18-4F95-9E63-3F0C9D6B3FFA}"/>
              </a:ext>
            </a:extLst>
          </p:cNvPr>
          <p:cNvSpPr txBox="1"/>
          <p:nvPr/>
        </p:nvSpPr>
        <p:spPr>
          <a:xfrm>
            <a:off x="533400" y="5712618"/>
            <a:ext cx="633529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Image Description: A group of utility services, like electricity and heat, surrounding and connecting to a happy and healthy home.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5E6A2A-0436-4931-8E76-A81CCF323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6722" y="609600"/>
            <a:ext cx="4404425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Thank you!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1025C-E2FF-497E-8187-9CAF047BB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66722" y="1679712"/>
            <a:ext cx="4533821" cy="441628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endParaRPr lang="en-US" sz="26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600" b="1" dirty="0">
                <a:solidFill>
                  <a:srgbClr val="002060"/>
                </a:solidFill>
              </a:rPr>
              <a:t>John Sweet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jsweet@pautilitylawproject.org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600" b="1" dirty="0"/>
          </a:p>
          <a:p>
            <a:pPr>
              <a:lnSpc>
                <a:spcPct val="90000"/>
              </a:lnSpc>
            </a:pPr>
            <a:r>
              <a:rPr lang="en-US" sz="2600" b="1" dirty="0">
                <a:solidFill>
                  <a:srgbClr val="002060"/>
                </a:solidFill>
              </a:rPr>
              <a:t>Elizabeth Marx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emarx@pautilitylawproject.org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9209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019B-7645-4ACD-8CAE-5590DDD5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202" y="1789043"/>
            <a:ext cx="10774704" cy="461175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20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+mj-lt"/>
                <a:cs typeface="Helvetica" panose="020B0604020202020204" pitchFamily="34" charset="0"/>
              </a:rPr>
              <a:t>Low income households pay as much as 30% of income on home energy costs.</a:t>
            </a:r>
          </a:p>
          <a:p>
            <a:pPr lvl="1"/>
            <a:endParaRPr lang="en-US" sz="1800" dirty="0">
              <a:solidFill>
                <a:srgbClr val="002060"/>
              </a:solidFill>
              <a:latin typeface="+mj-lt"/>
              <a:cs typeface="Helvetica" panose="020B0604020202020204" pitchFamily="34" charset="0"/>
            </a:endParaRPr>
          </a:p>
          <a:p>
            <a:pPr lvl="1"/>
            <a:r>
              <a:rPr lang="en-US" sz="1800" dirty="0">
                <a:solidFill>
                  <a:srgbClr val="002060"/>
                </a:solidFill>
                <a:latin typeface="+mj-lt"/>
                <a:cs typeface="Helvetica" panose="020B0604020202020204" pitchFamily="34" charset="0"/>
              </a:rPr>
              <a:t>Even with assistance through available programs, low income households still pay a greater portion of income toward energy costs alone. 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+mj-lt"/>
                <a:cs typeface="Helvetica" panose="020B0604020202020204" pitchFamily="34" charset="0"/>
              </a:rPr>
              <a:t>Non-low income households pay between 2-4% of income on energy.</a:t>
            </a:r>
          </a:p>
          <a:p>
            <a:pPr lvl="1"/>
            <a:endParaRPr lang="en-US" sz="1800" b="1" dirty="0">
              <a:solidFill>
                <a:srgbClr val="002060"/>
              </a:solidFill>
              <a:latin typeface="+mj-lt"/>
              <a:cs typeface="Helvetica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+mj-lt"/>
                <a:cs typeface="Helvetica" panose="020B0604020202020204" pitchFamily="34" charset="0"/>
              </a:rPr>
              <a:t>Water / wastewater also regularly exceeds 10% of income for low income households.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0ABBF3-BF3E-4D3E-A160-5A089DFC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Utility Unaffordability Pre-COVID-19</a:t>
            </a:r>
          </a:p>
        </p:txBody>
      </p:sp>
    </p:spTree>
    <p:extLst>
      <p:ext uri="{BB962C8B-B14F-4D97-AF65-F5344CB8AC3E}">
        <p14:creationId xmlns:p14="http://schemas.microsoft.com/office/powerpoint/2010/main" val="104964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FB98-7D60-4EF3-B315-FADC36B9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616" y="609600"/>
            <a:ext cx="10515600" cy="135636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Utility Termination During 2008 Housing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019B-7645-4ACD-8CAE-5590DDD5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324"/>
            <a:ext cx="10515600" cy="1161569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rgbClr val="002060"/>
                </a:solidFill>
                <a:latin typeface="+mj-lt"/>
              </a:rPr>
              <a:t>In 2008, more than 1 in 5 low income Pennsylvanians had their electric service terminated for nonpayment, and 1 in 6 experienced a natural gas termination.</a:t>
            </a:r>
          </a:p>
          <a:p>
            <a:r>
              <a:rPr lang="en-US" sz="2000" dirty="0">
                <a:solidFill>
                  <a:srgbClr val="002060"/>
                </a:solidFill>
                <a:latin typeface="+mj-lt"/>
              </a:rPr>
              <a:t>In 2014, following the Polar Vortex, low income Pennsylvanians again faced a spike in terminations, this time driven by instability in competitive market pricing.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800A5A-6D1F-4ACC-8600-0F7F8A5E5D71}"/>
              </a:ext>
            </a:extLst>
          </p:cNvPr>
          <p:cNvGraphicFramePr/>
          <p:nvPr/>
        </p:nvGraphicFramePr>
        <p:xfrm>
          <a:off x="511729" y="2852257"/>
          <a:ext cx="10852654" cy="2120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3BC0C8D-A7C0-4430-8A1C-A993F4D89595}"/>
              </a:ext>
            </a:extLst>
          </p:cNvPr>
          <p:cNvGraphicFramePr/>
          <p:nvPr/>
        </p:nvGraphicFramePr>
        <p:xfrm>
          <a:off x="511729" y="4951144"/>
          <a:ext cx="10595295" cy="181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653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019B-7645-4ACD-8CAE-5590DDD5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202" y="1344707"/>
            <a:ext cx="10515600" cy="5329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Low income households – disproportionately so in Black and Latinx communities – experienced greatest job loss, food and medicine insecurity, and accrual of debt. </a:t>
            </a:r>
          </a:p>
          <a:p>
            <a:pPr lvl="1"/>
            <a:r>
              <a:rPr lang="en-US" sz="16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Primary factors include: 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Increased household expenses / utility usage required to “stay home and stay safe”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 paid leave / No ability to work from home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School-age children at home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Reliance on single wage earner and/or fixed income (Seniors, individuals with a disability)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Lack of employer-paid healthcare</a:t>
            </a:r>
          </a:p>
          <a:p>
            <a:r>
              <a:rPr lang="en-US" sz="20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These same households are also at a higher risk of exposure to COVID-19 and have experienced greater hospitalization rates and death.</a:t>
            </a:r>
          </a:p>
          <a:p>
            <a:pPr lvl="1"/>
            <a:r>
              <a:rPr lang="en-US" sz="16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Primary factors include (in addition to factors above): 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Poor quality housing and/or increased exposure to environmental pollutants which exacerbate effects of COVID-19 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Greater reliance on service-industry jobs and other public facing / “frontline” jobs (cleaning, transportation, hospitality, </a:t>
            </a:r>
            <a:r>
              <a:rPr lang="en-US" sz="1200" b="1" dirty="0" err="1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etc</a:t>
            </a:r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lvl="2"/>
            <a:r>
              <a:rPr lang="en-US" sz="1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More likely to live in close quarters with others.</a:t>
            </a:r>
          </a:p>
          <a:p>
            <a:r>
              <a:rPr lang="en-US" sz="20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Low and fixed income households have struggled to access stimulus payments and other federal stimulus benefits.</a:t>
            </a:r>
          </a:p>
          <a:p>
            <a:r>
              <a:rPr lang="en-US" sz="20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Unclear how many of those struggling today are “newly poor.”</a:t>
            </a:r>
            <a:endParaRPr lang="en-US" sz="16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0ABBF3-BF3E-4D3E-A160-5A089DFC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1776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Utility Unaffordability During COVID-19</a:t>
            </a:r>
          </a:p>
        </p:txBody>
      </p:sp>
    </p:spTree>
    <p:extLst>
      <p:ext uri="{BB962C8B-B14F-4D97-AF65-F5344CB8AC3E}">
        <p14:creationId xmlns:p14="http://schemas.microsoft.com/office/powerpoint/2010/main" val="49703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F5E74-A7E2-479D-95B3-5DCEB9696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997" y="629740"/>
            <a:ext cx="3805896" cy="184721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None/>
            </a:pPr>
            <a:r>
              <a:rPr lang="en-US" sz="18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 of February 2021: </a:t>
            </a:r>
          </a:p>
          <a:p>
            <a: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</a:pPr>
            <a:r>
              <a:rPr lang="en-US" sz="18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814,000 residential gas, electric, water/</a:t>
            </a:r>
            <a:r>
              <a:rPr lang="en-US" sz="1800" b="1" dirty="0" err="1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ww</a:t>
            </a:r>
            <a:r>
              <a:rPr lang="en-US" sz="18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customers at risk of termination.</a:t>
            </a:r>
          </a:p>
          <a:p>
            <a:pPr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</a:pPr>
            <a:r>
              <a:rPr lang="en-US" sz="18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$852 million in regulated utility debt, </a:t>
            </a:r>
            <a:r>
              <a:rPr lang="en-US" sz="1800" b="1" i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up 44% year over year</a:t>
            </a:r>
            <a:r>
              <a:rPr lang="en-US" sz="18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C1B07D-8756-45B3-AE24-C5E8EF407021}"/>
              </a:ext>
            </a:extLst>
          </p:cNvPr>
          <p:cNvSpPr txBox="1"/>
          <p:nvPr/>
        </p:nvSpPr>
        <p:spPr>
          <a:xfrm>
            <a:off x="854975" y="5388586"/>
            <a:ext cx="10865918" cy="113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1000"/>
              </a:spcBef>
              <a:buClr>
                <a:srgbClr val="9BAFB5"/>
              </a:buClr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Utility moratoria nationwide reduced COVID-19 infection rates by 4.4% </a:t>
            </a:r>
          </a:p>
          <a:p>
            <a:pPr lvl="0" algn="ctr" defTabSz="914400">
              <a:spcBef>
                <a:spcPts val="1000"/>
              </a:spcBef>
              <a:buClr>
                <a:srgbClr val="9BAFB5"/>
              </a:buClr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 reduced mortality rates by 7.4%.  </a:t>
            </a:r>
          </a:p>
          <a:p>
            <a:pPr marL="0" lvl="1" algn="ctr" defTabSz="914400">
              <a:spcBef>
                <a:spcPts val="1000"/>
              </a:spcBef>
              <a:buClr>
                <a:schemeClr val="accent5">
                  <a:lumMod val="50000"/>
                </a:schemeClr>
              </a:buClr>
            </a:pPr>
            <a:r>
              <a:rPr lang="en-US" sz="1100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Source: Duke University, NBER, Working Paper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EF66BA8-B6A2-447F-A91F-7EDCB70CB7B5}"/>
              </a:ext>
            </a:extLst>
          </p:cNvPr>
          <p:cNvSpPr txBox="1">
            <a:spLocks/>
          </p:cNvSpPr>
          <p:nvPr/>
        </p:nvSpPr>
        <p:spPr>
          <a:xfrm>
            <a:off x="471107" y="546268"/>
            <a:ext cx="7291375" cy="4239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Utility insecurity causes deep and lasting harm:</a:t>
            </a:r>
          </a:p>
          <a:p>
            <a:pPr marL="0" indent="0">
              <a:buNone/>
            </a:pPr>
            <a:endParaRPr lang="en-US" sz="1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Exacerbates negative health outcomes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Exposure to unhealthy/unsafe temperatures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Inability to properly sanitize 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Lack of clean drinking water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Interrupts family unity, children often removed from home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Hinders child learning and development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Long-term impact on consumer credit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Liens (municipal utilities) encumber property, risk of foreclosure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Catalyst for eviction, foreclosure, and homelessness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Difficulty relocating, including ineligibility for public or private housing</a:t>
            </a:r>
            <a:endParaRPr lang="en-US" sz="2400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B02A52-3FA1-49D2-9ED5-3AD7097BF663}"/>
              </a:ext>
            </a:extLst>
          </p:cNvPr>
          <p:cNvCxnSpPr>
            <a:cxnSpLocks/>
          </p:cNvCxnSpPr>
          <p:nvPr/>
        </p:nvCxnSpPr>
        <p:spPr>
          <a:xfrm>
            <a:off x="7699803" y="629740"/>
            <a:ext cx="0" cy="394226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C6C3EBD-5D9E-46DF-ABFE-24853DADD434}"/>
              </a:ext>
            </a:extLst>
          </p:cNvPr>
          <p:cNvSpPr txBox="1">
            <a:spLocks/>
          </p:cNvSpPr>
          <p:nvPr/>
        </p:nvSpPr>
        <p:spPr>
          <a:xfrm>
            <a:off x="7914997" y="2566621"/>
            <a:ext cx="3922670" cy="230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rgbClr val="9BAFB5"/>
              </a:buClr>
              <a:buFont typeface="Arial" panose="020B0604020202020204" pitchFamily="34" charset="0"/>
              <a:buNone/>
            </a:pPr>
            <a:r>
              <a:rPr lang="en-US" sz="17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Increase in utility-related “constructive eviction.”</a:t>
            </a:r>
          </a:p>
          <a:p>
            <a:pPr marL="0" indent="0">
              <a:lnSpc>
                <a:spcPct val="100000"/>
              </a:lnSpc>
              <a:buClr>
                <a:srgbClr val="9BAFB5"/>
              </a:buClr>
              <a:buFont typeface="Arial" panose="020B0604020202020204" pitchFamily="34" charset="0"/>
              <a:buNone/>
            </a:pPr>
            <a:endParaRPr lang="en-US" sz="1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00000"/>
              </a:lnSpc>
              <a:buClr>
                <a:srgbClr val="9BAFB5"/>
              </a:buClr>
              <a:buFont typeface="Arial" panose="020B0604020202020204" pitchFamily="34" charset="0"/>
              <a:buNone/>
            </a:pPr>
            <a:r>
              <a:rPr lang="en-US" sz="17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Terminations began April 1, 2021.</a:t>
            </a:r>
          </a:p>
          <a:p>
            <a:pPr marL="0" indent="0">
              <a:lnSpc>
                <a:spcPct val="100000"/>
              </a:lnSpc>
              <a:buClr>
                <a:srgbClr val="9BAFB5"/>
              </a:buClr>
              <a:buFont typeface="Arial" panose="020B0604020202020204" pitchFamily="34" charset="0"/>
              <a:buNone/>
            </a:pPr>
            <a:endParaRPr lang="en-US" sz="1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00000"/>
              </a:lnSpc>
              <a:buClr>
                <a:srgbClr val="9BAFB5"/>
              </a:buClr>
              <a:buFont typeface="Arial" panose="020B0604020202020204" pitchFamily="34" charset="0"/>
              <a:buNone/>
            </a:pPr>
            <a:r>
              <a:rPr lang="en-US" sz="17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116,000 regulated utility terminations from April to June.</a:t>
            </a:r>
          </a:p>
        </p:txBody>
      </p:sp>
    </p:spTree>
    <p:extLst>
      <p:ext uri="{BB962C8B-B14F-4D97-AF65-F5344CB8AC3E}">
        <p14:creationId xmlns:p14="http://schemas.microsoft.com/office/powerpoint/2010/main" val="3718421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54B7-35B7-4A1A-B203-214E3EEA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6" y="609600"/>
            <a:ext cx="10163754" cy="135636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Protections from Utility Termination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224D3-9701-4A7E-A4B2-425D835BB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4767" y="1965960"/>
            <a:ext cx="10386390" cy="4395083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u="sng" dirty="0">
                <a:solidFill>
                  <a:srgbClr val="002060"/>
                </a:solidFill>
              </a:rPr>
              <a:t>PUC-Regulated Utilities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Additional / extended payment arrangements available between April 1 to September 30, 2021.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Standard payment arrangement terms resume October 1, 2021. 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In addition to utility-issued, HHD can get one PUC-issued payment arrangement.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Up to 5 years (60 months) for HHDs with income at/below 150% FPL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Up to 3 years (36 months) for HHDs with income between 151-250% FPL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Up to 2 years (24 months) for HHDs with income between 251-300% FPL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Medical Certificates 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Available for HHDs with a member who is seriously ill or requires service to treat an illness.  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Protect from termination for 30 days, can be renewed at least 3 times (90 days protection).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Protections for victims of domestic violence with a protection from abuse order or other court order.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Winter Moratorium December 1 to March 31</a:t>
            </a:r>
          </a:p>
          <a:p>
            <a:pPr lvl="1"/>
            <a:r>
              <a:rPr lang="en-US" b="1" u="sng" dirty="0">
                <a:solidFill>
                  <a:srgbClr val="002060"/>
                </a:solidFill>
              </a:rPr>
              <a:t>Utilities Not Regulated by PUC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Varies widely by utility.  </a:t>
            </a:r>
          </a:p>
        </p:txBody>
      </p:sp>
    </p:spTree>
    <p:extLst>
      <p:ext uri="{BB962C8B-B14F-4D97-AF65-F5344CB8AC3E}">
        <p14:creationId xmlns:p14="http://schemas.microsoft.com/office/powerpoint/2010/main" val="345203292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4CF81C5E78194DAADA7A46BFE140EA" ma:contentTypeVersion="6" ma:contentTypeDescription="Create a new document." ma:contentTypeScope="" ma:versionID="d079ac404fdde4df5b1459be3813c723">
  <xsd:schema xmlns:xsd="http://www.w3.org/2001/XMLSchema" xmlns:xs="http://www.w3.org/2001/XMLSchema" xmlns:p="http://schemas.microsoft.com/office/2006/metadata/properties" xmlns:ns2="f66b2ad4-5fff-4dbc-8de8-6f68fcd7cbaf" xmlns:ns3="14ce1403-d6a9-421e-91a9-c43f38ddf313" targetNamespace="http://schemas.microsoft.com/office/2006/metadata/properties" ma:root="true" ma:fieldsID="880a5f07f233a92188b1600f5e62b9ae" ns2:_="" ns3:_="">
    <xsd:import namespace="f66b2ad4-5fff-4dbc-8de8-6f68fcd7cbaf"/>
    <xsd:import namespace="14ce1403-d6a9-421e-91a9-c43f38ddf3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b2ad4-5fff-4dbc-8de8-6f68fcd7c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e1403-d6a9-421e-91a9-c43f38ddf3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AE590-3715-48F8-8642-6592B74804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6b2ad4-5fff-4dbc-8de8-6f68fcd7cbaf"/>
    <ds:schemaRef ds:uri="14ce1403-d6a9-421e-91a9-c43f38ddf3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037DB-7E70-410E-98AE-525A8ABDC992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14ce1403-d6a9-421e-91a9-c43f38ddf313"/>
    <ds:schemaRef ds:uri="http://purl.org/dc/elements/1.1/"/>
    <ds:schemaRef ds:uri="http://purl.org/dc/terms/"/>
    <ds:schemaRef ds:uri="f66b2ad4-5fff-4dbc-8de8-6f68fcd7cbaf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FE71AC-CF34-4349-9451-FB28908D03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3572</Words>
  <Application>Microsoft Office PowerPoint</Application>
  <PresentationFormat>Widescreen</PresentationFormat>
  <Paragraphs>472</Paragraphs>
  <Slides>42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Corbel</vt:lpstr>
      <vt:lpstr>Helvetica</vt:lpstr>
      <vt:lpstr>Wingdings</vt:lpstr>
      <vt:lpstr>Wingdings 2</vt:lpstr>
      <vt:lpstr>Basis</vt:lpstr>
      <vt:lpstr>Water &amp; utility assistance in northeastern pa</vt:lpstr>
      <vt:lpstr>About PULP:</vt:lpstr>
      <vt:lpstr>Agenda</vt:lpstr>
      <vt:lpstr>The Importance of Utility Access</vt:lpstr>
      <vt:lpstr>Utility Unaffordability Pre-COVID-19</vt:lpstr>
      <vt:lpstr>Utility Termination During 2008 Housing Crisis</vt:lpstr>
      <vt:lpstr>Utility Unaffordability During COVID-19</vt:lpstr>
      <vt:lpstr>PowerPoint Presentation</vt:lpstr>
      <vt:lpstr>Protections from Utility Termination</vt:lpstr>
      <vt:lpstr>Lehigh County Authority</vt:lpstr>
      <vt:lpstr>Lehigh County Authority</vt:lpstr>
      <vt:lpstr>Lehigh County Authority</vt:lpstr>
      <vt:lpstr>Pandemic Relief Programs</vt:lpstr>
      <vt:lpstr>Low Income Household Water Assistance Program (LIHWAP)</vt:lpstr>
      <vt:lpstr>LIHWAP: Eligibility</vt:lpstr>
      <vt:lpstr>LIHWAP: Eligibility </vt:lpstr>
      <vt:lpstr>LIHWAP: Benefits </vt:lpstr>
      <vt:lpstr>LIHWAP: Upcoming Webinars </vt:lpstr>
      <vt:lpstr>Emergency Rental [&amp; Utility] Assistance</vt:lpstr>
      <vt:lpstr>ERAP: Common Issues</vt:lpstr>
      <vt:lpstr>Homeowner Assistance Fund</vt:lpstr>
      <vt:lpstr>Federal / State Utility Assistance</vt:lpstr>
      <vt:lpstr>LIHEAP: 2021/2022 Program Year</vt:lpstr>
      <vt:lpstr>Weatherization Assistance Program </vt:lpstr>
      <vt:lpstr>Clean and Tune Pilot Program</vt:lpstr>
      <vt:lpstr>Utility-Run Assistance Programs</vt:lpstr>
      <vt:lpstr>Customer Assistance Programs</vt:lpstr>
      <vt:lpstr>Hardship Fund Programs</vt:lpstr>
      <vt:lpstr>Pennsylvania American Water</vt:lpstr>
      <vt:lpstr>AQUA Pennsylvania</vt:lpstr>
      <vt:lpstr>PPL Electric</vt:lpstr>
      <vt:lpstr>UGI Electric / UGI Gas</vt:lpstr>
      <vt:lpstr>FirstEnergy (MetEd / Penelec / Penn Power)</vt:lpstr>
      <vt:lpstr>Low Income Usage Reduction Program</vt:lpstr>
      <vt:lpstr>Utility Disputes</vt:lpstr>
      <vt:lpstr>Disputes – Unregulated Utilities</vt:lpstr>
      <vt:lpstr>Disputes – Regulated Utilities</vt:lpstr>
      <vt:lpstr>Resources</vt:lpstr>
      <vt:lpstr>Upcoming Webinars</vt:lpstr>
      <vt:lpstr>Helpful Resources</vt:lpstr>
      <vt:lpstr>Q&amp;A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Accessibility  During and Post-Pandemic</dc:title>
  <dc:creator/>
  <cp:lastModifiedBy/>
  <cp:revision>18</cp:revision>
  <dcterms:created xsi:type="dcterms:W3CDTF">2021-07-27T20:12:16Z</dcterms:created>
  <dcterms:modified xsi:type="dcterms:W3CDTF">2021-10-07T19:23:31Z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0x010100434CF81C5E78194DAADA7A46BFE140EA</vt:lpwstr>
  </property>
</Properties>
</file>