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41"/>
  </p:notesMasterIdLst>
  <p:sldIdLst>
    <p:sldId id="256" r:id="rId5"/>
    <p:sldId id="268" r:id="rId6"/>
    <p:sldId id="466" r:id="rId7"/>
    <p:sldId id="460" r:id="rId8"/>
    <p:sldId id="462" r:id="rId9"/>
    <p:sldId id="271" r:id="rId10"/>
    <p:sldId id="263" r:id="rId11"/>
    <p:sldId id="459" r:id="rId12"/>
    <p:sldId id="274" r:id="rId13"/>
    <p:sldId id="277" r:id="rId14"/>
    <p:sldId id="260" r:id="rId15"/>
    <p:sldId id="266" r:id="rId16"/>
    <p:sldId id="276" r:id="rId17"/>
    <p:sldId id="298" r:id="rId18"/>
    <p:sldId id="463" r:id="rId19"/>
    <p:sldId id="464" r:id="rId20"/>
    <p:sldId id="316" r:id="rId21"/>
    <p:sldId id="295" r:id="rId22"/>
    <p:sldId id="317" r:id="rId23"/>
    <p:sldId id="302" r:id="rId24"/>
    <p:sldId id="304" r:id="rId25"/>
    <p:sldId id="308" r:id="rId26"/>
    <p:sldId id="305" r:id="rId27"/>
    <p:sldId id="306" r:id="rId28"/>
    <p:sldId id="318" r:id="rId29"/>
    <p:sldId id="309" r:id="rId30"/>
    <p:sldId id="299" r:id="rId31"/>
    <p:sldId id="319" r:id="rId32"/>
    <p:sldId id="303" r:id="rId33"/>
    <p:sldId id="315" r:id="rId34"/>
    <p:sldId id="321" r:id="rId35"/>
    <p:sldId id="312" r:id="rId36"/>
    <p:sldId id="320" r:id="rId37"/>
    <p:sldId id="313" r:id="rId38"/>
    <p:sldId id="301" r:id="rId39"/>
    <p:sldId id="269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0" autoAdjust="0"/>
    <p:restoredTop sz="94660"/>
  </p:normalViewPr>
  <p:slideViewPr>
    <p:cSldViewPr snapToGrid="0">
      <p:cViewPr varScale="1">
        <p:scale>
          <a:sx n="62" d="100"/>
          <a:sy n="62" d="100"/>
        </p:scale>
        <p:origin x="6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landc02\PPL%20Shared\Termination%20data\2018%20Termination%20Report%20Information\TerminationData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landc02\PPL%20Shared\Termination%20data\2018%20Termination%20Report%20Information\TerminationData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Electric</a:t>
            </a:r>
            <a:r>
              <a:rPr lang="en-US" sz="1200" baseline="0"/>
              <a:t> Termination Rates (2001-2019)</a:t>
            </a:r>
            <a:endParaRPr lang="en-US" sz="1200"/>
          </a:p>
        </c:rich>
      </c:tx>
      <c:layout>
        <c:manualLayout>
          <c:xMode val="edge"/>
          <c:yMode val="edge"/>
          <c:x val="0.30004098271208557"/>
          <c:y val="2.4524831391784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63490572972636"/>
          <c:y val="0.1693669073180214"/>
          <c:w val="0.84806649707745574"/>
          <c:h val="0.46205265114392891"/>
        </c:manualLayout>
      </c:layout>
      <c:lineChart>
        <c:grouping val="standard"/>
        <c:varyColors val="0"/>
        <c:ser>
          <c:idx val="0"/>
          <c:order val="0"/>
          <c:tx>
            <c:strRef>
              <c:f>ElecGasTermRates!$B$2</c:f>
              <c:strCache>
                <c:ptCount val="1"/>
                <c:pt idx="0">
                  <c:v>Residential Termination 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ElecGasTermRates!$A$3:$A$21</c:f>
              <c:strCache>
                <c:ptCount val="19"/>
                <c:pt idx="0">
                  <c:v>2001*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2015**</c:v>
                </c:pt>
                <c:pt idx="15">
                  <c:v>2016**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strCache>
            </c:strRef>
          </c:cat>
          <c:val>
            <c:numRef>
              <c:f>ElecGasTermRates!$B$3:$B$21</c:f>
              <c:numCache>
                <c:formatCode>0.00%</c:formatCode>
                <c:ptCount val="19"/>
                <c:pt idx="0">
                  <c:v>1.38E-2</c:v>
                </c:pt>
                <c:pt idx="1">
                  <c:v>2.7799999999999998E-2</c:v>
                </c:pt>
                <c:pt idx="2">
                  <c:v>2.8799999999999999E-2</c:v>
                </c:pt>
                <c:pt idx="3">
                  <c:v>3.6400000000000002E-2</c:v>
                </c:pt>
                <c:pt idx="4">
                  <c:v>5.3999999999999999E-2</c:v>
                </c:pt>
                <c:pt idx="5">
                  <c:v>3.9100000000000003E-2</c:v>
                </c:pt>
                <c:pt idx="6">
                  <c:v>3.3099999999999997E-2</c:v>
                </c:pt>
                <c:pt idx="7">
                  <c:v>4.0599999999999997E-2</c:v>
                </c:pt>
                <c:pt idx="8">
                  <c:v>3.5999999999999997E-2</c:v>
                </c:pt>
                <c:pt idx="9">
                  <c:v>3.4599999999999999E-2</c:v>
                </c:pt>
                <c:pt idx="10">
                  <c:v>3.9199999999999999E-2</c:v>
                </c:pt>
                <c:pt idx="11">
                  <c:v>3.6999999999999998E-2</c:v>
                </c:pt>
                <c:pt idx="12">
                  <c:v>4.4999999999999998E-2</c:v>
                </c:pt>
                <c:pt idx="13">
                  <c:v>4.7E-2</c:v>
                </c:pt>
                <c:pt idx="14">
                  <c:v>4.3999999999999997E-2</c:v>
                </c:pt>
                <c:pt idx="15">
                  <c:v>4.1000000000000002E-2</c:v>
                </c:pt>
                <c:pt idx="16">
                  <c:v>4.2999999999999997E-2</c:v>
                </c:pt>
                <c:pt idx="17">
                  <c:v>4.2999999999999997E-2</c:v>
                </c:pt>
                <c:pt idx="18">
                  <c:v>4.9000000000000002E-2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93-418F-85E2-0E23B3191E57}"/>
            </c:ext>
          </c:extLst>
        </c:ser>
        <c:ser>
          <c:idx val="1"/>
          <c:order val="1"/>
          <c:tx>
            <c:strRef>
              <c:f>ElecGasTermRates!$C$2</c:f>
              <c:strCache>
                <c:ptCount val="1"/>
                <c:pt idx="0">
                  <c:v>Low Income Termination 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ElecGasTermRates!$A$3:$A$21</c:f>
              <c:strCache>
                <c:ptCount val="19"/>
                <c:pt idx="0">
                  <c:v>2001*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2015**</c:v>
                </c:pt>
                <c:pt idx="15">
                  <c:v>2016**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strCache>
            </c:strRef>
          </c:cat>
          <c:val>
            <c:numRef>
              <c:f>ElecGasTermRates!$C$3:$C$21</c:f>
              <c:numCache>
                <c:formatCode>0.00%</c:formatCode>
                <c:ptCount val="19"/>
                <c:pt idx="0">
                  <c:v>6.5500000000000003E-2</c:v>
                </c:pt>
                <c:pt idx="1">
                  <c:v>8.4699999999999998E-2</c:v>
                </c:pt>
                <c:pt idx="2">
                  <c:v>6.9800000000000001E-2</c:v>
                </c:pt>
                <c:pt idx="3">
                  <c:v>7.5800000000000006E-2</c:v>
                </c:pt>
                <c:pt idx="4">
                  <c:v>9.1399999999999995E-2</c:v>
                </c:pt>
                <c:pt idx="5">
                  <c:v>7.8399999999999997E-2</c:v>
                </c:pt>
                <c:pt idx="6">
                  <c:v>0.18029999999999999</c:v>
                </c:pt>
                <c:pt idx="7">
                  <c:v>0.22570000000000001</c:v>
                </c:pt>
                <c:pt idx="8">
                  <c:v>0.13650000000000001</c:v>
                </c:pt>
                <c:pt idx="9">
                  <c:v>0.1172</c:v>
                </c:pt>
                <c:pt idx="10">
                  <c:v>0.1171</c:v>
                </c:pt>
                <c:pt idx="11">
                  <c:v>0.125</c:v>
                </c:pt>
                <c:pt idx="12">
                  <c:v>0.161</c:v>
                </c:pt>
                <c:pt idx="13">
                  <c:v>0.186</c:v>
                </c:pt>
                <c:pt idx="14">
                  <c:v>0.158</c:v>
                </c:pt>
                <c:pt idx="15">
                  <c:v>0.152</c:v>
                </c:pt>
                <c:pt idx="16">
                  <c:v>0.14699999999999999</c:v>
                </c:pt>
                <c:pt idx="17">
                  <c:v>0.14599999999999999</c:v>
                </c:pt>
                <c:pt idx="18">
                  <c:v>0.16500000000000001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93-418F-85E2-0E23B3191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0898576"/>
        <c:axId val="340898968"/>
      </c:lineChart>
      <c:catAx>
        <c:axId val="34089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898968"/>
        <c:crosses val="autoZero"/>
        <c:auto val="1"/>
        <c:lblAlgn val="ctr"/>
        <c:lblOffset val="100"/>
        <c:noMultiLvlLbl val="0"/>
      </c:catAx>
      <c:valAx>
        <c:axId val="340898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Termination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89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Gas Termination</a:t>
            </a:r>
            <a:r>
              <a:rPr lang="en-US" sz="1200" baseline="0"/>
              <a:t> Rates (2002-2019)</a:t>
            </a:r>
            <a:endParaRPr lang="en-US" sz="1200"/>
          </a:p>
        </c:rich>
      </c:tx>
      <c:layout>
        <c:manualLayout>
          <c:xMode val="edge"/>
          <c:yMode val="edge"/>
          <c:x val="0.30705912388470541"/>
          <c:y val="2.56272237796421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856073851648302"/>
          <c:y val="0.16581688398828889"/>
          <c:w val="0.84806649707745574"/>
          <c:h val="0.46183380750569597"/>
        </c:manualLayout>
      </c:layout>
      <c:lineChart>
        <c:grouping val="standard"/>
        <c:varyColors val="0"/>
        <c:ser>
          <c:idx val="0"/>
          <c:order val="0"/>
          <c:tx>
            <c:strRef>
              <c:f>ElecGasTermRates!$B$22</c:f>
              <c:strCache>
                <c:ptCount val="1"/>
                <c:pt idx="0">
                  <c:v>Gas Termination Rates (2002-2018)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ElecGasTermRates!$A$24:$A$41</c:f>
              <c:strCach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2015**</c:v>
                </c:pt>
                <c:pt idx="14">
                  <c:v>2016**</c:v>
                </c:pt>
                <c:pt idx="15">
                  <c:v>2017</c:v>
                </c:pt>
                <c:pt idx="16">
                  <c:v>2018**</c:v>
                </c:pt>
                <c:pt idx="17">
                  <c:v>2019**</c:v>
                </c:pt>
              </c:strCache>
            </c:strRef>
          </c:cat>
          <c:val>
            <c:numRef>
              <c:f>ElecGasTermRates!$B$24:$B$41</c:f>
              <c:numCache>
                <c:formatCode>0.00%</c:formatCode>
                <c:ptCount val="18"/>
                <c:pt idx="0">
                  <c:v>2.7799999999999998E-2</c:v>
                </c:pt>
                <c:pt idx="1">
                  <c:v>2.8799999999999999E-2</c:v>
                </c:pt>
                <c:pt idx="2">
                  <c:v>3.6400000000000002E-2</c:v>
                </c:pt>
                <c:pt idx="3">
                  <c:v>5.3999999999999999E-2</c:v>
                </c:pt>
                <c:pt idx="4">
                  <c:v>3.9100000000000003E-2</c:v>
                </c:pt>
                <c:pt idx="5">
                  <c:v>4.2500000000000003E-2</c:v>
                </c:pt>
                <c:pt idx="6">
                  <c:v>4.9399999999999999E-2</c:v>
                </c:pt>
                <c:pt idx="7">
                  <c:v>5.1200000000000002E-2</c:v>
                </c:pt>
                <c:pt idx="8">
                  <c:v>4.4299999999999999E-2</c:v>
                </c:pt>
                <c:pt idx="9">
                  <c:v>4.1099999999999998E-2</c:v>
                </c:pt>
                <c:pt idx="10">
                  <c:v>3.6999999999999998E-2</c:v>
                </c:pt>
                <c:pt idx="11">
                  <c:v>0.04</c:v>
                </c:pt>
                <c:pt idx="12">
                  <c:v>4.2999999999999997E-2</c:v>
                </c:pt>
                <c:pt idx="13">
                  <c:v>3.9E-2</c:v>
                </c:pt>
                <c:pt idx="14">
                  <c:v>3.5000000000000003E-2</c:v>
                </c:pt>
                <c:pt idx="15">
                  <c:v>3.5999999999999997E-2</c:v>
                </c:pt>
                <c:pt idx="16">
                  <c:v>0.04</c:v>
                </c:pt>
                <c:pt idx="17">
                  <c:v>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55-4ABA-AE77-FE1ED6ABDA32}"/>
            </c:ext>
          </c:extLst>
        </c:ser>
        <c:ser>
          <c:idx val="1"/>
          <c:order val="1"/>
          <c:tx>
            <c:strRef>
              <c:f>ElecGasTermRates!$C$22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ElecGasTermRates!$A$24:$A$41</c:f>
              <c:strCach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2015**</c:v>
                </c:pt>
                <c:pt idx="14">
                  <c:v>2016**</c:v>
                </c:pt>
                <c:pt idx="15">
                  <c:v>2017</c:v>
                </c:pt>
                <c:pt idx="16">
                  <c:v>2018**</c:v>
                </c:pt>
                <c:pt idx="17">
                  <c:v>2019**</c:v>
                </c:pt>
              </c:strCache>
            </c:strRef>
          </c:cat>
          <c:val>
            <c:numRef>
              <c:f>ElecGasTermRates!$C$24:$C$41</c:f>
              <c:numCache>
                <c:formatCode>0.00%</c:formatCode>
                <c:ptCount val="18"/>
                <c:pt idx="0">
                  <c:v>8.8499999999999995E-2</c:v>
                </c:pt>
                <c:pt idx="1">
                  <c:v>8.7099999999999997E-2</c:v>
                </c:pt>
                <c:pt idx="2">
                  <c:v>0.1144</c:v>
                </c:pt>
                <c:pt idx="3">
                  <c:v>0.1162</c:v>
                </c:pt>
                <c:pt idx="4">
                  <c:v>0.12</c:v>
                </c:pt>
                <c:pt idx="5">
                  <c:v>0.13489999999999999</c:v>
                </c:pt>
                <c:pt idx="6">
                  <c:v>0.16950000000000001</c:v>
                </c:pt>
                <c:pt idx="7">
                  <c:v>0.14280000000000001</c:v>
                </c:pt>
                <c:pt idx="8">
                  <c:v>0.12620000000000001</c:v>
                </c:pt>
                <c:pt idx="9">
                  <c:v>0.1196</c:v>
                </c:pt>
                <c:pt idx="10">
                  <c:v>0.11600000000000001</c:v>
                </c:pt>
                <c:pt idx="11">
                  <c:v>0.12</c:v>
                </c:pt>
                <c:pt idx="12">
                  <c:v>0.126</c:v>
                </c:pt>
                <c:pt idx="13">
                  <c:v>0.12</c:v>
                </c:pt>
                <c:pt idx="14">
                  <c:v>0.106</c:v>
                </c:pt>
                <c:pt idx="15">
                  <c:v>0.112</c:v>
                </c:pt>
                <c:pt idx="16">
                  <c:v>8.7999999999999995E-2</c:v>
                </c:pt>
                <c:pt idx="17">
                  <c:v>9.0999999999999998E-2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55-4ABA-AE77-FE1ED6ABDA3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41120088"/>
        <c:axId val="341120872"/>
      </c:lineChart>
      <c:catAx>
        <c:axId val="341120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120872"/>
        <c:crosses val="autoZero"/>
        <c:auto val="1"/>
        <c:lblAlgn val="ctr"/>
        <c:lblOffset val="100"/>
        <c:noMultiLvlLbl val="0"/>
      </c:catAx>
      <c:valAx>
        <c:axId val="341120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Termination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120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55275C-AA97-4C8A-AA80-491F8B44C65F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2F9B9B-3127-45E0-A4DD-A9522AF9BE64}">
      <dgm:prSet/>
      <dgm:spPr/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February 2021</a:t>
          </a:r>
        </a:p>
      </dgm:t>
    </dgm:pt>
    <dgm:pt modelId="{52D2E717-313F-4482-8166-B57D7D00DFEA}" type="parTrans" cxnId="{A01BEE0D-BA56-49AB-BADD-E998B9721F61}">
      <dgm:prSet/>
      <dgm:spPr/>
      <dgm:t>
        <a:bodyPr/>
        <a:lstStyle/>
        <a:p>
          <a:endParaRPr lang="en-US"/>
        </a:p>
      </dgm:t>
    </dgm:pt>
    <dgm:pt modelId="{B978FC21-F515-45C1-BC9A-F9780FD65E7E}" type="sibTrans" cxnId="{A01BEE0D-BA56-49AB-BADD-E998B9721F61}">
      <dgm:prSet/>
      <dgm:spPr/>
      <dgm:t>
        <a:bodyPr/>
        <a:lstStyle/>
        <a:p>
          <a:endParaRPr lang="en-US"/>
        </a:p>
      </dgm:t>
    </dgm:pt>
    <dgm:pt modelId="{1130B086-1377-4BF3-95B3-1558D73FEB22}">
      <dgm:prSet/>
      <dgm:spPr/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$852 million in residential debt, up 44% year over year.</a:t>
          </a:r>
        </a:p>
      </dgm:t>
    </dgm:pt>
    <dgm:pt modelId="{A4FAAF26-34B0-4DCF-BF47-8F9904AEE13C}" type="parTrans" cxnId="{42CD81E4-A404-44D0-8A3B-70A95FA11964}">
      <dgm:prSet/>
      <dgm:spPr/>
      <dgm:t>
        <a:bodyPr/>
        <a:lstStyle/>
        <a:p>
          <a:endParaRPr lang="en-US"/>
        </a:p>
      </dgm:t>
    </dgm:pt>
    <dgm:pt modelId="{869DB9D7-0946-4B25-8081-0C629AB0D7CC}" type="sibTrans" cxnId="{42CD81E4-A404-44D0-8A3B-70A95FA11964}">
      <dgm:prSet/>
      <dgm:spPr/>
      <dgm:t>
        <a:bodyPr/>
        <a:lstStyle/>
        <a:p>
          <a:endParaRPr lang="en-US"/>
        </a:p>
      </dgm:t>
    </dgm:pt>
    <dgm:pt modelId="{C8729A1E-4239-46FE-B70D-D8C873779774}">
      <dgm:prSet/>
      <dgm:spPr/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814,000 “at risk” residential accounts.</a:t>
          </a:r>
        </a:p>
      </dgm:t>
    </dgm:pt>
    <dgm:pt modelId="{85ABF285-D79E-45F9-80FE-475CF094520F}" type="parTrans" cxnId="{2EE051AB-C8A9-47E5-BBE9-73271CC85A88}">
      <dgm:prSet/>
      <dgm:spPr/>
      <dgm:t>
        <a:bodyPr/>
        <a:lstStyle/>
        <a:p>
          <a:endParaRPr lang="en-US"/>
        </a:p>
      </dgm:t>
    </dgm:pt>
    <dgm:pt modelId="{8AA620B8-BA87-4EE9-9EB7-87C5EAAF6F43}" type="sibTrans" cxnId="{2EE051AB-C8A9-47E5-BBE9-73271CC85A88}">
      <dgm:prSet/>
      <dgm:spPr/>
      <dgm:t>
        <a:bodyPr/>
        <a:lstStyle/>
        <a:p>
          <a:endParaRPr lang="en-US"/>
        </a:p>
      </dgm:t>
    </dgm:pt>
    <dgm:pt modelId="{C86ED709-B0A6-4CCA-B0C2-FB39CC0D3E6E}">
      <dgm:prSet/>
      <dgm:spPr/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October 2021</a:t>
          </a:r>
        </a:p>
      </dgm:t>
    </dgm:pt>
    <dgm:pt modelId="{7B5FD4BA-D9ED-409D-952A-C144BCFE54EA}" type="parTrans" cxnId="{9CBFAFE6-F9E8-4870-B02B-73ED12321C2E}">
      <dgm:prSet/>
      <dgm:spPr/>
      <dgm:t>
        <a:bodyPr/>
        <a:lstStyle/>
        <a:p>
          <a:endParaRPr lang="en-US"/>
        </a:p>
      </dgm:t>
    </dgm:pt>
    <dgm:pt modelId="{CFAE8970-B4FD-4608-9F3D-82DC2BE19EA2}" type="sibTrans" cxnId="{9CBFAFE6-F9E8-4870-B02B-73ED12321C2E}">
      <dgm:prSet/>
      <dgm:spPr/>
      <dgm:t>
        <a:bodyPr/>
        <a:lstStyle/>
        <a:p>
          <a:endParaRPr lang="en-US"/>
        </a:p>
      </dgm:t>
    </dgm:pt>
    <dgm:pt modelId="{515113F6-3D12-4EE2-808F-8FA52C03EE73}">
      <dgm:prSet/>
      <dgm:spPr/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280,000 Terminations</a:t>
          </a:r>
        </a:p>
      </dgm:t>
    </dgm:pt>
    <dgm:pt modelId="{84963FF8-751A-47EF-B74B-0F0C0FBF7EF2}" type="parTrans" cxnId="{4DCD6128-C442-4149-9CDD-71DA30872916}">
      <dgm:prSet/>
      <dgm:spPr/>
      <dgm:t>
        <a:bodyPr/>
        <a:lstStyle/>
        <a:p>
          <a:endParaRPr lang="en-US"/>
        </a:p>
      </dgm:t>
    </dgm:pt>
    <dgm:pt modelId="{FE8657BA-4009-4F67-B2F4-82913025A4D4}" type="sibTrans" cxnId="{4DCD6128-C442-4149-9CDD-71DA30872916}">
      <dgm:prSet/>
      <dgm:spPr/>
      <dgm:t>
        <a:bodyPr/>
        <a:lstStyle/>
        <a:p>
          <a:endParaRPr lang="en-US"/>
        </a:p>
      </dgm:t>
    </dgm:pt>
    <dgm:pt modelId="{537CC527-02A6-4A22-BFA4-ADEE1D81B0B8}">
      <dgm:prSet/>
      <dgm:spPr/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Winter 2021/2022</a:t>
          </a:r>
        </a:p>
      </dgm:t>
    </dgm:pt>
    <dgm:pt modelId="{FABF566A-F2BF-43D5-AC38-EC8A758D1859}" type="parTrans" cxnId="{02BEA2CF-6463-43AF-8168-E29DA25EC62E}">
      <dgm:prSet/>
      <dgm:spPr/>
      <dgm:t>
        <a:bodyPr/>
        <a:lstStyle/>
        <a:p>
          <a:endParaRPr lang="en-US"/>
        </a:p>
      </dgm:t>
    </dgm:pt>
    <dgm:pt modelId="{6DF1D71F-4482-40BC-BADF-5900E7E77E60}" type="sibTrans" cxnId="{02BEA2CF-6463-43AF-8168-E29DA25EC62E}">
      <dgm:prSet/>
      <dgm:spPr/>
      <dgm:t>
        <a:bodyPr/>
        <a:lstStyle/>
        <a:p>
          <a:endParaRPr lang="en-US"/>
        </a:p>
      </dgm:t>
    </dgm:pt>
    <dgm:pt modelId="{90C06C4C-833B-4D4C-9978-33F92B4CC5A1}">
      <dgm:prSet/>
      <dgm:spPr/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Heating costs are projected to increase 15-54%, depending on fuel source.</a:t>
          </a:r>
        </a:p>
      </dgm:t>
    </dgm:pt>
    <dgm:pt modelId="{312D6E47-1A8B-4101-A870-A634919CC313}" type="parTrans" cxnId="{A46127DF-F6C3-4800-981D-71D33E5C69E0}">
      <dgm:prSet/>
      <dgm:spPr/>
      <dgm:t>
        <a:bodyPr/>
        <a:lstStyle/>
        <a:p>
          <a:endParaRPr lang="en-US"/>
        </a:p>
      </dgm:t>
    </dgm:pt>
    <dgm:pt modelId="{EC0D91A8-BD55-40B5-8CC5-E2FB8684BA26}" type="sibTrans" cxnId="{A46127DF-F6C3-4800-981D-71D33E5C69E0}">
      <dgm:prSet/>
      <dgm:spPr/>
      <dgm:t>
        <a:bodyPr/>
        <a:lstStyle/>
        <a:p>
          <a:endParaRPr lang="en-US"/>
        </a:p>
      </dgm:t>
    </dgm:pt>
    <dgm:pt modelId="{E37854E5-78CB-4DF2-BB40-E13C573FDA1D}">
      <dgm:prSet/>
      <dgm:spPr/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March 2020 to Today</a:t>
          </a:r>
        </a:p>
      </dgm:t>
    </dgm:pt>
    <dgm:pt modelId="{0077FE17-C527-42DD-87AE-F85A9BB82814}" type="parTrans" cxnId="{D35B218E-40E2-4AFF-8EC6-88420C49FD2A}">
      <dgm:prSet/>
      <dgm:spPr/>
      <dgm:t>
        <a:bodyPr/>
        <a:lstStyle/>
        <a:p>
          <a:endParaRPr lang="en-US"/>
        </a:p>
      </dgm:t>
    </dgm:pt>
    <dgm:pt modelId="{26A24067-1219-4096-90FD-C5F74A98FAE2}" type="sibTrans" cxnId="{D35B218E-40E2-4AFF-8EC6-88420C49FD2A}">
      <dgm:prSet/>
      <dgm:spPr/>
      <dgm:t>
        <a:bodyPr/>
        <a:lstStyle/>
        <a:p>
          <a:endParaRPr lang="en-US"/>
        </a:p>
      </dgm:t>
    </dgm:pt>
    <dgm:pt modelId="{6F36E3CC-8F11-4527-9DAD-52B0F36B1CC1}">
      <dgm:prSet/>
      <dgm:spPr/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Major utilities approved to increase distribution rates approximately $500,000,000 annually.	</a:t>
          </a:r>
        </a:p>
      </dgm:t>
    </dgm:pt>
    <dgm:pt modelId="{D9D8598D-5AE6-42E7-BB64-0BB2F43E87D5}" type="parTrans" cxnId="{5EA7E46E-8D0D-4B19-840A-014FBE23BA79}">
      <dgm:prSet/>
      <dgm:spPr/>
      <dgm:t>
        <a:bodyPr/>
        <a:lstStyle/>
        <a:p>
          <a:endParaRPr lang="en-US"/>
        </a:p>
      </dgm:t>
    </dgm:pt>
    <dgm:pt modelId="{C7CDB728-0B9D-4F23-B023-4A87112DEFD9}" type="sibTrans" cxnId="{5EA7E46E-8D0D-4B19-840A-014FBE23BA79}">
      <dgm:prSet/>
      <dgm:spPr/>
      <dgm:t>
        <a:bodyPr/>
        <a:lstStyle/>
        <a:p>
          <a:endParaRPr lang="en-US"/>
        </a:p>
      </dgm:t>
    </dgm:pt>
    <dgm:pt modelId="{018BE640-D9BC-4C48-80E6-3D8DABD52089}">
      <dgm:prSet/>
      <dgm:spPr/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2022/2023</a:t>
          </a:r>
        </a:p>
      </dgm:t>
    </dgm:pt>
    <dgm:pt modelId="{2E10B110-984A-436D-8EEC-0C4548A54B07}" type="parTrans" cxnId="{20AF7658-94F3-4340-AAC0-D70D7A6E2C69}">
      <dgm:prSet/>
      <dgm:spPr/>
      <dgm:t>
        <a:bodyPr/>
        <a:lstStyle/>
        <a:p>
          <a:endParaRPr lang="en-US"/>
        </a:p>
      </dgm:t>
    </dgm:pt>
    <dgm:pt modelId="{0570D1F2-9DC4-4FDB-9AAC-301C79991453}" type="sibTrans" cxnId="{20AF7658-94F3-4340-AAC0-D70D7A6E2C69}">
      <dgm:prSet/>
      <dgm:spPr/>
      <dgm:t>
        <a:bodyPr/>
        <a:lstStyle/>
        <a:p>
          <a:endParaRPr lang="en-US"/>
        </a:p>
      </dgm:t>
    </dgm:pt>
    <dgm:pt modelId="{E2CE6A0B-0167-4588-84EB-71CA7E9A6DFE}">
      <dgm:prSet/>
      <dgm:spPr/>
      <dgm:t>
        <a:bodyPr/>
        <a:lstStyle/>
        <a:p>
          <a:r>
            <a:rPr lang="en-US" dirty="0"/>
            <a:t>….</a:t>
          </a:r>
        </a:p>
      </dgm:t>
    </dgm:pt>
    <dgm:pt modelId="{02C910EE-DE80-45DA-B979-8B1CCB1E3825}" type="parTrans" cxnId="{CA243B48-04A3-4540-8CD7-1407656E6013}">
      <dgm:prSet/>
      <dgm:spPr/>
      <dgm:t>
        <a:bodyPr/>
        <a:lstStyle/>
        <a:p>
          <a:endParaRPr lang="en-US"/>
        </a:p>
      </dgm:t>
    </dgm:pt>
    <dgm:pt modelId="{138ACFA8-7E0A-4574-8127-F9688985E9FE}" type="sibTrans" cxnId="{CA243B48-04A3-4540-8CD7-1407656E6013}">
      <dgm:prSet/>
      <dgm:spPr/>
      <dgm:t>
        <a:bodyPr/>
        <a:lstStyle/>
        <a:p>
          <a:endParaRPr lang="en-US"/>
        </a:p>
      </dgm:t>
    </dgm:pt>
    <dgm:pt modelId="{85B56128-2BCF-490E-A3D7-2B4038CA580C}" type="pres">
      <dgm:prSet presAssocID="{0355275C-AA97-4C8A-AA80-491F8B44C65F}" presName="Name0" presStyleCnt="0">
        <dgm:presLayoutVars>
          <dgm:dir/>
          <dgm:animLvl val="lvl"/>
          <dgm:resizeHandles val="exact"/>
        </dgm:presLayoutVars>
      </dgm:prSet>
      <dgm:spPr/>
    </dgm:pt>
    <dgm:pt modelId="{8A0CE115-CAEC-4D19-BA91-C4994BE610F9}" type="pres">
      <dgm:prSet presAssocID="{6B2F9B9B-3127-45E0-A4DD-A9522AF9BE64}" presName="linNode" presStyleCnt="0"/>
      <dgm:spPr/>
    </dgm:pt>
    <dgm:pt modelId="{7F2F28B6-9BE0-455A-925F-7C685B857454}" type="pres">
      <dgm:prSet presAssocID="{6B2F9B9B-3127-45E0-A4DD-A9522AF9BE64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177EE02F-8CCC-4D19-ACCC-1AE3163E1DD5}" type="pres">
      <dgm:prSet presAssocID="{6B2F9B9B-3127-45E0-A4DD-A9522AF9BE64}" presName="descendantText" presStyleLbl="alignAccFollowNode1" presStyleIdx="0" presStyleCnt="5">
        <dgm:presLayoutVars>
          <dgm:bulletEnabled val="1"/>
        </dgm:presLayoutVars>
      </dgm:prSet>
      <dgm:spPr/>
    </dgm:pt>
    <dgm:pt modelId="{F9F6086A-8CA4-499C-B094-9B7BDB2D126E}" type="pres">
      <dgm:prSet presAssocID="{B978FC21-F515-45C1-BC9A-F9780FD65E7E}" presName="sp" presStyleCnt="0"/>
      <dgm:spPr/>
    </dgm:pt>
    <dgm:pt modelId="{F00BA98A-1E0B-48D8-86EA-1F51B0D64026}" type="pres">
      <dgm:prSet presAssocID="{C86ED709-B0A6-4CCA-B0C2-FB39CC0D3E6E}" presName="linNode" presStyleCnt="0"/>
      <dgm:spPr/>
    </dgm:pt>
    <dgm:pt modelId="{7FF9AF84-FBE5-4399-A2ED-BDBDA24BCBF1}" type="pres">
      <dgm:prSet presAssocID="{C86ED709-B0A6-4CCA-B0C2-FB39CC0D3E6E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D292C1A0-C21B-4532-999F-C2852F0D40AD}" type="pres">
      <dgm:prSet presAssocID="{C86ED709-B0A6-4CCA-B0C2-FB39CC0D3E6E}" presName="descendantText" presStyleLbl="alignAccFollowNode1" presStyleIdx="1" presStyleCnt="5">
        <dgm:presLayoutVars>
          <dgm:bulletEnabled val="1"/>
        </dgm:presLayoutVars>
      </dgm:prSet>
      <dgm:spPr/>
    </dgm:pt>
    <dgm:pt modelId="{14C6CE3C-7B6F-469C-ADDC-F98D415D80A6}" type="pres">
      <dgm:prSet presAssocID="{CFAE8970-B4FD-4608-9F3D-82DC2BE19EA2}" presName="sp" presStyleCnt="0"/>
      <dgm:spPr/>
    </dgm:pt>
    <dgm:pt modelId="{F9AE4BFB-7D46-4DBA-952E-776EF48DC878}" type="pres">
      <dgm:prSet presAssocID="{537CC527-02A6-4A22-BFA4-ADEE1D81B0B8}" presName="linNode" presStyleCnt="0"/>
      <dgm:spPr/>
    </dgm:pt>
    <dgm:pt modelId="{44AC06D2-AFDA-4A52-811D-062167089EEA}" type="pres">
      <dgm:prSet presAssocID="{537CC527-02A6-4A22-BFA4-ADEE1D81B0B8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BE488E76-0DC4-4897-A374-AA3F21F798F0}" type="pres">
      <dgm:prSet presAssocID="{537CC527-02A6-4A22-BFA4-ADEE1D81B0B8}" presName="descendantText" presStyleLbl="alignAccFollowNode1" presStyleIdx="2" presStyleCnt="5">
        <dgm:presLayoutVars>
          <dgm:bulletEnabled val="1"/>
        </dgm:presLayoutVars>
      </dgm:prSet>
      <dgm:spPr/>
    </dgm:pt>
    <dgm:pt modelId="{53AE85B3-18BF-42FF-A493-DF070B498F71}" type="pres">
      <dgm:prSet presAssocID="{6DF1D71F-4482-40BC-BADF-5900E7E77E60}" presName="sp" presStyleCnt="0"/>
      <dgm:spPr/>
    </dgm:pt>
    <dgm:pt modelId="{80DBF43C-FB50-4D3B-8411-4A9B02659E95}" type="pres">
      <dgm:prSet presAssocID="{E37854E5-78CB-4DF2-BB40-E13C573FDA1D}" presName="linNode" presStyleCnt="0"/>
      <dgm:spPr/>
    </dgm:pt>
    <dgm:pt modelId="{9E6466AF-EC4F-47C0-8BBB-BFFCD9E631B1}" type="pres">
      <dgm:prSet presAssocID="{E37854E5-78CB-4DF2-BB40-E13C573FDA1D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B4B875EB-B3D9-470B-B737-051C09505E4B}" type="pres">
      <dgm:prSet presAssocID="{E37854E5-78CB-4DF2-BB40-E13C573FDA1D}" presName="descendantText" presStyleLbl="alignAccFollowNode1" presStyleIdx="3" presStyleCnt="5">
        <dgm:presLayoutVars>
          <dgm:bulletEnabled val="1"/>
        </dgm:presLayoutVars>
      </dgm:prSet>
      <dgm:spPr/>
    </dgm:pt>
    <dgm:pt modelId="{DD4FD238-197C-495D-81D5-EC43AC0EA69E}" type="pres">
      <dgm:prSet presAssocID="{26A24067-1219-4096-90FD-C5F74A98FAE2}" presName="sp" presStyleCnt="0"/>
      <dgm:spPr/>
    </dgm:pt>
    <dgm:pt modelId="{F0F18A4F-5EFC-4423-B7B5-C086AD102BCA}" type="pres">
      <dgm:prSet presAssocID="{018BE640-D9BC-4C48-80E6-3D8DABD52089}" presName="linNode" presStyleCnt="0"/>
      <dgm:spPr/>
    </dgm:pt>
    <dgm:pt modelId="{5606CAAF-190A-437A-8AB3-75D24017CD47}" type="pres">
      <dgm:prSet presAssocID="{018BE640-D9BC-4C48-80E6-3D8DABD52089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9084FDC5-D0C4-4C70-9B5F-D562B4F3692D}" type="pres">
      <dgm:prSet presAssocID="{018BE640-D9BC-4C48-80E6-3D8DABD52089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79BAE203-F230-49E6-B8DB-FBF35542EA03}" type="presOf" srcId="{537CC527-02A6-4A22-BFA4-ADEE1D81B0B8}" destId="{44AC06D2-AFDA-4A52-811D-062167089EEA}" srcOrd="0" destOrd="0" presId="urn:microsoft.com/office/officeart/2005/8/layout/vList5"/>
    <dgm:cxn modelId="{A01BEE0D-BA56-49AB-BADD-E998B9721F61}" srcId="{0355275C-AA97-4C8A-AA80-491F8B44C65F}" destId="{6B2F9B9B-3127-45E0-A4DD-A9522AF9BE64}" srcOrd="0" destOrd="0" parTransId="{52D2E717-313F-4482-8166-B57D7D00DFEA}" sibTransId="{B978FC21-F515-45C1-BC9A-F9780FD65E7E}"/>
    <dgm:cxn modelId="{4DCD6128-C442-4149-9CDD-71DA30872916}" srcId="{C86ED709-B0A6-4CCA-B0C2-FB39CC0D3E6E}" destId="{515113F6-3D12-4EE2-808F-8FA52C03EE73}" srcOrd="0" destOrd="0" parTransId="{84963FF8-751A-47EF-B74B-0F0C0FBF7EF2}" sibTransId="{FE8657BA-4009-4F67-B2F4-82913025A4D4}"/>
    <dgm:cxn modelId="{F1ADC141-BB69-4F7B-9488-AD5525828161}" type="presOf" srcId="{0355275C-AA97-4C8A-AA80-491F8B44C65F}" destId="{85B56128-2BCF-490E-A3D7-2B4038CA580C}" srcOrd="0" destOrd="0" presId="urn:microsoft.com/office/officeart/2005/8/layout/vList5"/>
    <dgm:cxn modelId="{CA243B48-04A3-4540-8CD7-1407656E6013}" srcId="{018BE640-D9BC-4C48-80E6-3D8DABD52089}" destId="{E2CE6A0B-0167-4588-84EB-71CA7E9A6DFE}" srcOrd="0" destOrd="0" parTransId="{02C910EE-DE80-45DA-B979-8B1CCB1E3825}" sibTransId="{138ACFA8-7E0A-4574-8127-F9688985E9FE}"/>
    <dgm:cxn modelId="{0D93284D-F6EA-4284-8D15-C6E69C3E296B}" type="presOf" srcId="{018BE640-D9BC-4C48-80E6-3D8DABD52089}" destId="{5606CAAF-190A-437A-8AB3-75D24017CD47}" srcOrd="0" destOrd="0" presId="urn:microsoft.com/office/officeart/2005/8/layout/vList5"/>
    <dgm:cxn modelId="{5EA7E46E-8D0D-4B19-840A-014FBE23BA79}" srcId="{E37854E5-78CB-4DF2-BB40-E13C573FDA1D}" destId="{6F36E3CC-8F11-4527-9DAD-52B0F36B1CC1}" srcOrd="0" destOrd="0" parTransId="{D9D8598D-5AE6-42E7-BB64-0BB2F43E87D5}" sibTransId="{C7CDB728-0B9D-4F23-B023-4A87112DEFD9}"/>
    <dgm:cxn modelId="{925A5774-B4F3-4005-9F27-F41527517CFA}" type="presOf" srcId="{90C06C4C-833B-4D4C-9978-33F92B4CC5A1}" destId="{BE488E76-0DC4-4897-A374-AA3F21F798F0}" srcOrd="0" destOrd="0" presId="urn:microsoft.com/office/officeart/2005/8/layout/vList5"/>
    <dgm:cxn modelId="{5ABD3D58-C930-4776-A315-D77875E61829}" type="presOf" srcId="{C8729A1E-4239-46FE-B70D-D8C873779774}" destId="{177EE02F-8CCC-4D19-ACCC-1AE3163E1DD5}" srcOrd="0" destOrd="1" presId="urn:microsoft.com/office/officeart/2005/8/layout/vList5"/>
    <dgm:cxn modelId="{20AF7658-94F3-4340-AAC0-D70D7A6E2C69}" srcId="{0355275C-AA97-4C8A-AA80-491F8B44C65F}" destId="{018BE640-D9BC-4C48-80E6-3D8DABD52089}" srcOrd="4" destOrd="0" parTransId="{2E10B110-984A-436D-8EEC-0C4548A54B07}" sibTransId="{0570D1F2-9DC4-4FDB-9AAC-301C79991453}"/>
    <dgm:cxn modelId="{D010D17E-6ADE-4B2A-8B75-CE0914B12F8B}" type="presOf" srcId="{E37854E5-78CB-4DF2-BB40-E13C573FDA1D}" destId="{9E6466AF-EC4F-47C0-8BBB-BFFCD9E631B1}" srcOrd="0" destOrd="0" presId="urn:microsoft.com/office/officeart/2005/8/layout/vList5"/>
    <dgm:cxn modelId="{D35B218E-40E2-4AFF-8EC6-88420C49FD2A}" srcId="{0355275C-AA97-4C8A-AA80-491F8B44C65F}" destId="{E37854E5-78CB-4DF2-BB40-E13C573FDA1D}" srcOrd="3" destOrd="0" parTransId="{0077FE17-C527-42DD-87AE-F85A9BB82814}" sibTransId="{26A24067-1219-4096-90FD-C5F74A98FAE2}"/>
    <dgm:cxn modelId="{A18B3C95-5CC7-42D6-BD75-012D6B33AE5D}" type="presOf" srcId="{E2CE6A0B-0167-4588-84EB-71CA7E9A6DFE}" destId="{9084FDC5-D0C4-4C70-9B5F-D562B4F3692D}" srcOrd="0" destOrd="0" presId="urn:microsoft.com/office/officeart/2005/8/layout/vList5"/>
    <dgm:cxn modelId="{79B3E79D-BB9D-4C54-A901-519D15FEBAB4}" type="presOf" srcId="{C86ED709-B0A6-4CCA-B0C2-FB39CC0D3E6E}" destId="{7FF9AF84-FBE5-4399-A2ED-BDBDA24BCBF1}" srcOrd="0" destOrd="0" presId="urn:microsoft.com/office/officeart/2005/8/layout/vList5"/>
    <dgm:cxn modelId="{2EE051AB-C8A9-47E5-BBE9-73271CC85A88}" srcId="{6B2F9B9B-3127-45E0-A4DD-A9522AF9BE64}" destId="{C8729A1E-4239-46FE-B70D-D8C873779774}" srcOrd="1" destOrd="0" parTransId="{85ABF285-D79E-45F9-80FE-475CF094520F}" sibTransId="{8AA620B8-BA87-4EE9-9EB7-87C5EAAF6F43}"/>
    <dgm:cxn modelId="{909733AC-4FDF-4BD4-8D6E-CBE19C2A858E}" type="presOf" srcId="{515113F6-3D12-4EE2-808F-8FA52C03EE73}" destId="{D292C1A0-C21B-4532-999F-C2852F0D40AD}" srcOrd="0" destOrd="0" presId="urn:microsoft.com/office/officeart/2005/8/layout/vList5"/>
    <dgm:cxn modelId="{640EB9C0-B1DB-4C62-B92F-9D8C59ACDB53}" type="presOf" srcId="{6F36E3CC-8F11-4527-9DAD-52B0F36B1CC1}" destId="{B4B875EB-B3D9-470B-B737-051C09505E4B}" srcOrd="0" destOrd="0" presId="urn:microsoft.com/office/officeart/2005/8/layout/vList5"/>
    <dgm:cxn modelId="{02BEA2CF-6463-43AF-8168-E29DA25EC62E}" srcId="{0355275C-AA97-4C8A-AA80-491F8B44C65F}" destId="{537CC527-02A6-4A22-BFA4-ADEE1D81B0B8}" srcOrd="2" destOrd="0" parTransId="{FABF566A-F2BF-43D5-AC38-EC8A758D1859}" sibTransId="{6DF1D71F-4482-40BC-BADF-5900E7E77E60}"/>
    <dgm:cxn modelId="{FB1E38D3-9C3B-41E9-8763-EF2F0BA199BD}" type="presOf" srcId="{6B2F9B9B-3127-45E0-A4DD-A9522AF9BE64}" destId="{7F2F28B6-9BE0-455A-925F-7C685B857454}" srcOrd="0" destOrd="0" presId="urn:microsoft.com/office/officeart/2005/8/layout/vList5"/>
    <dgm:cxn modelId="{A46127DF-F6C3-4800-981D-71D33E5C69E0}" srcId="{537CC527-02A6-4A22-BFA4-ADEE1D81B0B8}" destId="{90C06C4C-833B-4D4C-9978-33F92B4CC5A1}" srcOrd="0" destOrd="0" parTransId="{312D6E47-1A8B-4101-A870-A634919CC313}" sibTransId="{EC0D91A8-BD55-40B5-8CC5-E2FB8684BA26}"/>
    <dgm:cxn modelId="{42CD81E4-A404-44D0-8A3B-70A95FA11964}" srcId="{6B2F9B9B-3127-45E0-A4DD-A9522AF9BE64}" destId="{1130B086-1377-4BF3-95B3-1558D73FEB22}" srcOrd="0" destOrd="0" parTransId="{A4FAAF26-34B0-4DCF-BF47-8F9904AEE13C}" sibTransId="{869DB9D7-0946-4B25-8081-0C629AB0D7CC}"/>
    <dgm:cxn modelId="{9CBFAFE6-F9E8-4870-B02B-73ED12321C2E}" srcId="{0355275C-AA97-4C8A-AA80-491F8B44C65F}" destId="{C86ED709-B0A6-4CCA-B0C2-FB39CC0D3E6E}" srcOrd="1" destOrd="0" parTransId="{7B5FD4BA-D9ED-409D-952A-C144BCFE54EA}" sibTransId="{CFAE8970-B4FD-4608-9F3D-82DC2BE19EA2}"/>
    <dgm:cxn modelId="{5B49A0E7-3123-4916-9B9E-FB2B49EE0335}" type="presOf" srcId="{1130B086-1377-4BF3-95B3-1558D73FEB22}" destId="{177EE02F-8CCC-4D19-ACCC-1AE3163E1DD5}" srcOrd="0" destOrd="0" presId="urn:microsoft.com/office/officeart/2005/8/layout/vList5"/>
    <dgm:cxn modelId="{822EC6F2-E23F-469A-9C44-C768C3093444}" type="presParOf" srcId="{85B56128-2BCF-490E-A3D7-2B4038CA580C}" destId="{8A0CE115-CAEC-4D19-BA91-C4994BE610F9}" srcOrd="0" destOrd="0" presId="urn:microsoft.com/office/officeart/2005/8/layout/vList5"/>
    <dgm:cxn modelId="{23C88E82-4474-4369-9D7D-17076B5C39B0}" type="presParOf" srcId="{8A0CE115-CAEC-4D19-BA91-C4994BE610F9}" destId="{7F2F28B6-9BE0-455A-925F-7C685B857454}" srcOrd="0" destOrd="0" presId="urn:microsoft.com/office/officeart/2005/8/layout/vList5"/>
    <dgm:cxn modelId="{EE80B909-D565-40BA-B21D-7CA9C14295E5}" type="presParOf" srcId="{8A0CE115-CAEC-4D19-BA91-C4994BE610F9}" destId="{177EE02F-8CCC-4D19-ACCC-1AE3163E1DD5}" srcOrd="1" destOrd="0" presId="urn:microsoft.com/office/officeart/2005/8/layout/vList5"/>
    <dgm:cxn modelId="{50E7D84F-9CE2-4E8E-AC7A-8BFCAB168544}" type="presParOf" srcId="{85B56128-2BCF-490E-A3D7-2B4038CA580C}" destId="{F9F6086A-8CA4-499C-B094-9B7BDB2D126E}" srcOrd="1" destOrd="0" presId="urn:microsoft.com/office/officeart/2005/8/layout/vList5"/>
    <dgm:cxn modelId="{E014D91C-F852-484A-B23B-50CB29396DA8}" type="presParOf" srcId="{85B56128-2BCF-490E-A3D7-2B4038CA580C}" destId="{F00BA98A-1E0B-48D8-86EA-1F51B0D64026}" srcOrd="2" destOrd="0" presId="urn:microsoft.com/office/officeart/2005/8/layout/vList5"/>
    <dgm:cxn modelId="{4E69751E-5734-43A8-A011-9E3799C7C713}" type="presParOf" srcId="{F00BA98A-1E0B-48D8-86EA-1F51B0D64026}" destId="{7FF9AF84-FBE5-4399-A2ED-BDBDA24BCBF1}" srcOrd="0" destOrd="0" presId="urn:microsoft.com/office/officeart/2005/8/layout/vList5"/>
    <dgm:cxn modelId="{CF4906E8-7536-4F61-A084-0FCCABFCB1B3}" type="presParOf" srcId="{F00BA98A-1E0B-48D8-86EA-1F51B0D64026}" destId="{D292C1A0-C21B-4532-999F-C2852F0D40AD}" srcOrd="1" destOrd="0" presId="urn:microsoft.com/office/officeart/2005/8/layout/vList5"/>
    <dgm:cxn modelId="{A53825EA-35A7-4377-AF8E-90FAB9B92B07}" type="presParOf" srcId="{85B56128-2BCF-490E-A3D7-2B4038CA580C}" destId="{14C6CE3C-7B6F-469C-ADDC-F98D415D80A6}" srcOrd="3" destOrd="0" presId="urn:microsoft.com/office/officeart/2005/8/layout/vList5"/>
    <dgm:cxn modelId="{9D0C1787-B848-404B-8345-C479BDED5987}" type="presParOf" srcId="{85B56128-2BCF-490E-A3D7-2B4038CA580C}" destId="{F9AE4BFB-7D46-4DBA-952E-776EF48DC878}" srcOrd="4" destOrd="0" presId="urn:microsoft.com/office/officeart/2005/8/layout/vList5"/>
    <dgm:cxn modelId="{26F55919-FFC7-495C-BBB8-D00DE7B821FC}" type="presParOf" srcId="{F9AE4BFB-7D46-4DBA-952E-776EF48DC878}" destId="{44AC06D2-AFDA-4A52-811D-062167089EEA}" srcOrd="0" destOrd="0" presId="urn:microsoft.com/office/officeart/2005/8/layout/vList5"/>
    <dgm:cxn modelId="{D5908D01-ABD1-4770-BE0A-AD57F3B2E9B9}" type="presParOf" srcId="{F9AE4BFB-7D46-4DBA-952E-776EF48DC878}" destId="{BE488E76-0DC4-4897-A374-AA3F21F798F0}" srcOrd="1" destOrd="0" presId="urn:microsoft.com/office/officeart/2005/8/layout/vList5"/>
    <dgm:cxn modelId="{60D8A42C-BAE8-4D1F-A09E-DF7BD97EFE5C}" type="presParOf" srcId="{85B56128-2BCF-490E-A3D7-2B4038CA580C}" destId="{53AE85B3-18BF-42FF-A493-DF070B498F71}" srcOrd="5" destOrd="0" presId="urn:microsoft.com/office/officeart/2005/8/layout/vList5"/>
    <dgm:cxn modelId="{6360D88A-60D7-4B53-86F9-D7DF02AABB81}" type="presParOf" srcId="{85B56128-2BCF-490E-A3D7-2B4038CA580C}" destId="{80DBF43C-FB50-4D3B-8411-4A9B02659E95}" srcOrd="6" destOrd="0" presId="urn:microsoft.com/office/officeart/2005/8/layout/vList5"/>
    <dgm:cxn modelId="{3E831118-895A-4EDF-AFB1-0554A30F5FB4}" type="presParOf" srcId="{80DBF43C-FB50-4D3B-8411-4A9B02659E95}" destId="{9E6466AF-EC4F-47C0-8BBB-BFFCD9E631B1}" srcOrd="0" destOrd="0" presId="urn:microsoft.com/office/officeart/2005/8/layout/vList5"/>
    <dgm:cxn modelId="{ECA3DB12-380D-491B-A559-0F57CB2BCD76}" type="presParOf" srcId="{80DBF43C-FB50-4D3B-8411-4A9B02659E95}" destId="{B4B875EB-B3D9-470B-B737-051C09505E4B}" srcOrd="1" destOrd="0" presId="urn:microsoft.com/office/officeart/2005/8/layout/vList5"/>
    <dgm:cxn modelId="{F6DF9B16-16C2-4D77-999A-69A07DDCCD32}" type="presParOf" srcId="{85B56128-2BCF-490E-A3D7-2B4038CA580C}" destId="{DD4FD238-197C-495D-81D5-EC43AC0EA69E}" srcOrd="7" destOrd="0" presId="urn:microsoft.com/office/officeart/2005/8/layout/vList5"/>
    <dgm:cxn modelId="{52340029-7C5B-47E1-8BC8-3E3B362C1359}" type="presParOf" srcId="{85B56128-2BCF-490E-A3D7-2B4038CA580C}" destId="{F0F18A4F-5EFC-4423-B7B5-C086AD102BCA}" srcOrd="8" destOrd="0" presId="urn:microsoft.com/office/officeart/2005/8/layout/vList5"/>
    <dgm:cxn modelId="{85C97045-22A5-4983-935F-C545C4276DD1}" type="presParOf" srcId="{F0F18A4F-5EFC-4423-B7B5-C086AD102BCA}" destId="{5606CAAF-190A-437A-8AB3-75D24017CD47}" srcOrd="0" destOrd="0" presId="urn:microsoft.com/office/officeart/2005/8/layout/vList5"/>
    <dgm:cxn modelId="{FEEE35D4-5761-4028-8DAA-A2B12D249D98}" type="presParOf" srcId="{F0F18A4F-5EFC-4423-B7B5-C086AD102BCA}" destId="{9084FDC5-D0C4-4C70-9B5F-D562B4F3692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EE02F-8CCC-4D19-ACCC-1AE3163E1DD5}">
      <dsp:nvSpPr>
        <dsp:cNvPr id="0" name=""/>
        <dsp:cNvSpPr/>
      </dsp:nvSpPr>
      <dsp:spPr>
        <a:xfrm rot="5400000">
          <a:off x="6791904" y="-2914561"/>
          <a:ext cx="717407" cy="672998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Helvetica" panose="020B0604020202020204" pitchFamily="34" charset="0"/>
              <a:cs typeface="Helvetica" panose="020B0604020202020204" pitchFamily="34" charset="0"/>
            </a:rPr>
            <a:t>$852 million in residential debt, up 44% year over year.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Helvetica" panose="020B0604020202020204" pitchFamily="34" charset="0"/>
              <a:cs typeface="Helvetica" panose="020B0604020202020204" pitchFamily="34" charset="0"/>
            </a:rPr>
            <a:t>814,000 “at risk” residential accounts.</a:t>
          </a:r>
        </a:p>
      </dsp:txBody>
      <dsp:txXfrm rot="-5400000">
        <a:off x="3785616" y="126748"/>
        <a:ext cx="6694963" cy="647365"/>
      </dsp:txXfrm>
    </dsp:sp>
    <dsp:sp modelId="{7F2F28B6-9BE0-455A-925F-7C685B857454}">
      <dsp:nvSpPr>
        <dsp:cNvPr id="0" name=""/>
        <dsp:cNvSpPr/>
      </dsp:nvSpPr>
      <dsp:spPr>
        <a:xfrm>
          <a:off x="0" y="2051"/>
          <a:ext cx="3785616" cy="8967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Helvetica" panose="020B0604020202020204" pitchFamily="34" charset="0"/>
              <a:cs typeface="Helvetica" panose="020B0604020202020204" pitchFamily="34" charset="0"/>
            </a:rPr>
            <a:t>February 2021</a:t>
          </a:r>
        </a:p>
      </dsp:txBody>
      <dsp:txXfrm>
        <a:off x="43776" y="45827"/>
        <a:ext cx="3698064" cy="809207"/>
      </dsp:txXfrm>
    </dsp:sp>
    <dsp:sp modelId="{D292C1A0-C21B-4532-999F-C2852F0D40AD}">
      <dsp:nvSpPr>
        <dsp:cNvPr id="0" name=""/>
        <dsp:cNvSpPr/>
      </dsp:nvSpPr>
      <dsp:spPr>
        <a:xfrm rot="5400000">
          <a:off x="6791904" y="-1972964"/>
          <a:ext cx="717407" cy="6729984"/>
        </a:xfrm>
        <a:prstGeom prst="round2SameRect">
          <a:avLst/>
        </a:prstGeom>
        <a:solidFill>
          <a:schemeClr val="accent5">
            <a:tint val="40000"/>
            <a:alpha val="90000"/>
            <a:hueOff val="-1684941"/>
            <a:satOff val="-5708"/>
            <a:lumOff val="-73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684941"/>
              <a:satOff val="-5708"/>
              <a:lumOff val="-7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Helvetica" panose="020B0604020202020204" pitchFamily="34" charset="0"/>
              <a:cs typeface="Helvetica" panose="020B0604020202020204" pitchFamily="34" charset="0"/>
            </a:rPr>
            <a:t>280,000 Terminations</a:t>
          </a:r>
        </a:p>
      </dsp:txBody>
      <dsp:txXfrm rot="-5400000">
        <a:off x="3785616" y="1068345"/>
        <a:ext cx="6694963" cy="647365"/>
      </dsp:txXfrm>
    </dsp:sp>
    <dsp:sp modelId="{7FF9AF84-FBE5-4399-A2ED-BDBDA24BCBF1}">
      <dsp:nvSpPr>
        <dsp:cNvPr id="0" name=""/>
        <dsp:cNvSpPr/>
      </dsp:nvSpPr>
      <dsp:spPr>
        <a:xfrm>
          <a:off x="0" y="943648"/>
          <a:ext cx="3785616" cy="896759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Helvetica" panose="020B0604020202020204" pitchFamily="34" charset="0"/>
              <a:cs typeface="Helvetica" panose="020B0604020202020204" pitchFamily="34" charset="0"/>
            </a:rPr>
            <a:t>October 2021</a:t>
          </a:r>
        </a:p>
      </dsp:txBody>
      <dsp:txXfrm>
        <a:off x="43776" y="987424"/>
        <a:ext cx="3698064" cy="809207"/>
      </dsp:txXfrm>
    </dsp:sp>
    <dsp:sp modelId="{BE488E76-0DC4-4897-A374-AA3F21F798F0}">
      <dsp:nvSpPr>
        <dsp:cNvPr id="0" name=""/>
        <dsp:cNvSpPr/>
      </dsp:nvSpPr>
      <dsp:spPr>
        <a:xfrm rot="5400000">
          <a:off x="6791904" y="-1031367"/>
          <a:ext cx="717407" cy="6729984"/>
        </a:xfrm>
        <a:prstGeom prst="round2Same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Helvetica" panose="020B0604020202020204" pitchFamily="34" charset="0"/>
              <a:cs typeface="Helvetica" panose="020B0604020202020204" pitchFamily="34" charset="0"/>
            </a:rPr>
            <a:t>Heating costs are projected to increase 15-54%, depending on fuel source.</a:t>
          </a:r>
        </a:p>
      </dsp:txBody>
      <dsp:txXfrm rot="-5400000">
        <a:off x="3785616" y="2009942"/>
        <a:ext cx="6694963" cy="647365"/>
      </dsp:txXfrm>
    </dsp:sp>
    <dsp:sp modelId="{44AC06D2-AFDA-4A52-811D-062167089EEA}">
      <dsp:nvSpPr>
        <dsp:cNvPr id="0" name=""/>
        <dsp:cNvSpPr/>
      </dsp:nvSpPr>
      <dsp:spPr>
        <a:xfrm>
          <a:off x="0" y="1885245"/>
          <a:ext cx="3785616" cy="89675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Helvetica" panose="020B0604020202020204" pitchFamily="34" charset="0"/>
              <a:cs typeface="Helvetica" panose="020B0604020202020204" pitchFamily="34" charset="0"/>
            </a:rPr>
            <a:t>Winter 2021/2022</a:t>
          </a:r>
        </a:p>
      </dsp:txBody>
      <dsp:txXfrm>
        <a:off x="43776" y="1929021"/>
        <a:ext cx="3698064" cy="809207"/>
      </dsp:txXfrm>
    </dsp:sp>
    <dsp:sp modelId="{B4B875EB-B3D9-470B-B737-051C09505E4B}">
      <dsp:nvSpPr>
        <dsp:cNvPr id="0" name=""/>
        <dsp:cNvSpPr/>
      </dsp:nvSpPr>
      <dsp:spPr>
        <a:xfrm rot="5400000">
          <a:off x="6791904" y="-89769"/>
          <a:ext cx="717407" cy="6729984"/>
        </a:xfrm>
        <a:prstGeom prst="round2SameRect">
          <a:avLst/>
        </a:prstGeom>
        <a:solidFill>
          <a:schemeClr val="accent5">
            <a:tint val="40000"/>
            <a:alpha val="90000"/>
            <a:hueOff val="-5054821"/>
            <a:satOff val="-17124"/>
            <a:lumOff val="-219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54821"/>
              <a:satOff val="-17124"/>
              <a:lumOff val="-2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Helvetica" panose="020B0604020202020204" pitchFamily="34" charset="0"/>
              <a:cs typeface="Helvetica" panose="020B0604020202020204" pitchFamily="34" charset="0"/>
            </a:rPr>
            <a:t>Major utilities approved to increase distribution rates approximately $500,000,000 annually.	</a:t>
          </a:r>
        </a:p>
      </dsp:txBody>
      <dsp:txXfrm rot="-5400000">
        <a:off x="3785616" y="2951540"/>
        <a:ext cx="6694963" cy="647365"/>
      </dsp:txXfrm>
    </dsp:sp>
    <dsp:sp modelId="{9E6466AF-EC4F-47C0-8BBB-BFFCD9E631B1}">
      <dsp:nvSpPr>
        <dsp:cNvPr id="0" name=""/>
        <dsp:cNvSpPr/>
      </dsp:nvSpPr>
      <dsp:spPr>
        <a:xfrm>
          <a:off x="0" y="2826842"/>
          <a:ext cx="3785616" cy="896759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Helvetica" panose="020B0604020202020204" pitchFamily="34" charset="0"/>
              <a:cs typeface="Helvetica" panose="020B0604020202020204" pitchFamily="34" charset="0"/>
            </a:rPr>
            <a:t>March 2020 to Today</a:t>
          </a:r>
        </a:p>
      </dsp:txBody>
      <dsp:txXfrm>
        <a:off x="43776" y="2870618"/>
        <a:ext cx="3698064" cy="809207"/>
      </dsp:txXfrm>
    </dsp:sp>
    <dsp:sp modelId="{9084FDC5-D0C4-4C70-9B5F-D562B4F3692D}">
      <dsp:nvSpPr>
        <dsp:cNvPr id="0" name=""/>
        <dsp:cNvSpPr/>
      </dsp:nvSpPr>
      <dsp:spPr>
        <a:xfrm rot="5400000">
          <a:off x="6791904" y="851827"/>
          <a:ext cx="717407" cy="6729984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….</a:t>
          </a:r>
        </a:p>
      </dsp:txBody>
      <dsp:txXfrm rot="-5400000">
        <a:off x="3785616" y="3893137"/>
        <a:ext cx="6694963" cy="647365"/>
      </dsp:txXfrm>
    </dsp:sp>
    <dsp:sp modelId="{5606CAAF-190A-437A-8AB3-75D24017CD47}">
      <dsp:nvSpPr>
        <dsp:cNvPr id="0" name=""/>
        <dsp:cNvSpPr/>
      </dsp:nvSpPr>
      <dsp:spPr>
        <a:xfrm>
          <a:off x="0" y="3768439"/>
          <a:ext cx="3785616" cy="89675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Helvetica" panose="020B0604020202020204" pitchFamily="34" charset="0"/>
              <a:cs typeface="Helvetica" panose="020B0604020202020204" pitchFamily="34" charset="0"/>
            </a:rPr>
            <a:t>2022/2023</a:t>
          </a:r>
        </a:p>
      </dsp:txBody>
      <dsp:txXfrm>
        <a:off x="43776" y="3812215"/>
        <a:ext cx="3698064" cy="809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491CD-3049-4F76-A1CA-FF96FC349ADD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1B2D9-3980-4839-9442-F85987DF8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50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1B2D9-3980-4839-9442-F85987DF8C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96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1B2D9-3980-4839-9442-F85987DF8C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99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1B2D9-3980-4839-9442-F85987DF8C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1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1B2D9-3980-4839-9442-F85987DF8C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43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1B2D9-3980-4839-9442-F85987DF8C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17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1B2D9-3980-4839-9442-F85987DF8C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24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1B2D9-3980-4839-9442-F85987DF8C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06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1B2D9-3980-4839-9442-F85987DF8C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81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1B2D9-3980-4839-9442-F85987DF8C8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31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1B2D9-3980-4839-9442-F85987DF8C8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32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1B2D9-3980-4839-9442-F85987DF8C8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78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UNDERSTANDING RACIAL AND ETHNIC DISPARITIES IN HEALTH OUTCOMES AND UTILITY INSECURITYRESULTING FROM COVID-19 - PULP, Community Legal Services, and University of Pennsylvania:  https://clsphila.org/wp-content/uploads/2021/03/CLS_UtilityReport_20200324.pdf </a:t>
            </a:r>
          </a:p>
          <a:p>
            <a:r>
              <a:rPr lang="en-US" dirty="0"/>
              <a:t>2. National Consumer Law Center, More Can and Must Be Done to Prevent Utility Consumers from Losing Service Due to Mounting COVID-Driven Arrearages in Massachusetts and Other States: https://www.nclc.org/images/pdf/special_projects/covid-19/Rpt_More_Covid_Util_Arrearage_Svc.pdf#page-12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1B2D9-3980-4839-9442-F85987DF8C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91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1B2D9-3980-4839-9442-F85987DF8C8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77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1B2D9-3980-4839-9442-F85987DF8C8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57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1B2D9-3980-4839-9442-F85987DF8C8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995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1B2D9-3980-4839-9442-F85987DF8C8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369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1B2D9-3980-4839-9442-F85987DF8C8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59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1B2D9-3980-4839-9442-F85987DF8C8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72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1B2D9-3980-4839-9442-F85987DF8C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67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1B2D9-3980-4839-9442-F85987DF8C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2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1B2D9-3980-4839-9442-F85987DF8C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61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1B2D9-3980-4839-9442-F85987DF8C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05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1B2D9-3980-4839-9442-F85987DF8C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17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1B2D9-3980-4839-9442-F85987DF8C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8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1B2D9-3980-4839-9442-F85987DF8C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7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F2FB-0223-4DCA-8DF6-258FF99AB805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E005-1E27-4430-B9F5-D01C37730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23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F2FB-0223-4DCA-8DF6-258FF99AB805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E005-1E27-4430-B9F5-D01C37730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2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F2FB-0223-4DCA-8DF6-258FF99AB805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E005-1E27-4430-B9F5-D01C37730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5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F2FB-0223-4DCA-8DF6-258FF99AB805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E005-1E27-4430-B9F5-D01C37730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8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F2FB-0223-4DCA-8DF6-258FF99AB805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E005-1E27-4430-B9F5-D01C37730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F2FB-0223-4DCA-8DF6-258FF99AB805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E005-1E27-4430-B9F5-D01C37730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1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F2FB-0223-4DCA-8DF6-258FF99AB805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E005-1E27-4430-B9F5-D01C37730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F2FB-0223-4DCA-8DF6-258FF99AB805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E005-1E27-4430-B9F5-D01C37730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7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F2FB-0223-4DCA-8DF6-258FF99AB805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E005-1E27-4430-B9F5-D01C37730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5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F2FB-0223-4DCA-8DF6-258FF99AB805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E005-1E27-4430-B9F5-D01C37730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1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F2FB-0223-4DCA-8DF6-258FF99AB805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E005-1E27-4430-B9F5-D01C37730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6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3F2FB-0223-4DCA-8DF6-258FF99AB805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DE005-1E27-4430-B9F5-D01C37730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4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pa.gov/coronavirus/Pages/Emergency-Rental-Assistance-Program.asp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cc.gov/broadbandbenefi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ac.org/lifeline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ass.state.pa.u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hls.org/utilities/pulp/links-to-utility-resources" TargetMode="Externa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uc.state.pa.us/filing_resources/filing_complaints.aspx" TargetMode="External"/><Relationship Id="rId5" Type="http://schemas.openxmlformats.org/officeDocument/2006/relationships/hyperlink" Target="mailto:consumer@paoca.org" TargetMode="External"/><Relationship Id="rId4" Type="http://schemas.openxmlformats.org/officeDocument/2006/relationships/hyperlink" Target="http://www.oca.state.pa.us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mkeaton@pautilitylawproject.org" TargetMode="External"/><Relationship Id="rId2" Type="http://schemas.openxmlformats.org/officeDocument/2006/relationships/hyperlink" Target="mailto:pulp@pautilitylawproject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mailto:jsweet@pautilitylawproject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0BE2-4BAC-45B9-937D-6B13EC5BB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767" y="292963"/>
            <a:ext cx="10975880" cy="1864311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Introduction to Utility Law </a:t>
            </a:r>
            <a:br>
              <a:rPr lang="en-US" sz="4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4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Assistance Programs</a:t>
            </a:r>
            <a:endParaRPr lang="en-US" sz="36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1EC0D7-CC9D-453F-B1E5-1E9CED294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494" y="2165286"/>
            <a:ext cx="2711012" cy="27110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22BA76C-AC0D-4CF0-BBC5-6C9D52D092FA}"/>
              </a:ext>
            </a:extLst>
          </p:cNvPr>
          <p:cNvSpPr txBox="1"/>
          <p:nvPr/>
        </p:nvSpPr>
        <p:spPr>
          <a:xfrm>
            <a:off x="1287063" y="4692714"/>
            <a:ext cx="40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John Sweet</a:t>
            </a:r>
          </a:p>
          <a:p>
            <a:pPr algn="ctr"/>
            <a:r>
              <a:rPr lang="en-US" sz="1200" dirty="0">
                <a:solidFill>
                  <a:srgbClr val="002060"/>
                </a:solidFill>
              </a:rPr>
              <a:t>Senior Staff Attorney</a:t>
            </a:r>
          </a:p>
          <a:p>
            <a:pPr algn="ctr"/>
            <a:r>
              <a:rPr lang="en-US" sz="1200" dirty="0">
                <a:solidFill>
                  <a:srgbClr val="002060"/>
                </a:solidFill>
              </a:rPr>
              <a:t>Pennsylvania Utility Law Project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AD813A-9813-45E0-BEE0-A0F2B0FD59F2}"/>
              </a:ext>
            </a:extLst>
          </p:cNvPr>
          <p:cNvSpPr txBox="1"/>
          <p:nvPr/>
        </p:nvSpPr>
        <p:spPr>
          <a:xfrm>
            <a:off x="6868560" y="4700727"/>
            <a:ext cx="40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Madi Keaton</a:t>
            </a:r>
          </a:p>
          <a:p>
            <a:pPr algn="ctr"/>
            <a:r>
              <a:rPr lang="en-US" sz="1200" dirty="0">
                <a:solidFill>
                  <a:srgbClr val="002060"/>
                </a:solidFill>
              </a:rPr>
              <a:t>Energy Justice Coordinator</a:t>
            </a:r>
          </a:p>
          <a:p>
            <a:pPr algn="ctr"/>
            <a:r>
              <a:rPr lang="en-US" sz="1200" dirty="0">
                <a:solidFill>
                  <a:srgbClr val="002060"/>
                </a:solidFill>
              </a:rPr>
              <a:t>Pennsylvania Utility Law Project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36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53007-0B0D-45CF-83ED-4A5F9C59D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en-US" sz="3400" b="1" dirty="0">
                <a:latin typeface="Helvetica" panose="020B0604020202020204" pitchFamily="34" charset="0"/>
                <a:cs typeface="Helvetica" panose="020B0604020202020204" pitchFamily="34" charset="0"/>
              </a:rPr>
              <a:t>Other Critical Factors Driving Utility Affordability Crisis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Piggy Bank with solid fill">
            <a:extLst>
              <a:ext uri="{FF2B5EF4-FFF2-40B4-BE49-F238E27FC236}">
                <a16:creationId xmlns:a16="http://schemas.microsoft.com/office/drawing/2014/main" id="{9B8F4556-BB12-4374-8F69-01621EED8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DAC11-B024-4D04-A3B4-F79B46D85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Water and Wastewater Privatization and Consolidation</a:t>
            </a:r>
          </a:p>
          <a:p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Critical Infrastructure Needs</a:t>
            </a:r>
          </a:p>
          <a:p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Clean Energy Transition</a:t>
            </a:r>
          </a:p>
          <a:p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Residential Energy “Competition” </a:t>
            </a:r>
          </a:p>
        </p:txBody>
      </p:sp>
    </p:spTree>
    <p:extLst>
      <p:ext uri="{BB962C8B-B14F-4D97-AF65-F5344CB8AC3E}">
        <p14:creationId xmlns:p14="http://schemas.microsoft.com/office/powerpoint/2010/main" val="3019828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C1B07D-8756-45B3-AE24-C5E8EF407021}"/>
              </a:ext>
            </a:extLst>
          </p:cNvPr>
          <p:cNvSpPr txBox="1"/>
          <p:nvPr/>
        </p:nvSpPr>
        <p:spPr>
          <a:xfrm>
            <a:off x="487882" y="4844099"/>
            <a:ext cx="10865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spcBef>
                <a:spcPts val="1000"/>
              </a:spcBef>
              <a:buClr>
                <a:srgbClr val="9BAFB5"/>
              </a:buClr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Utility moratoria nationwide reduced COVID-19 infection rates by 4.4% </a:t>
            </a:r>
          </a:p>
          <a:p>
            <a:pPr lvl="0" algn="ctr" defTabSz="914400">
              <a:spcBef>
                <a:spcPts val="1000"/>
              </a:spcBef>
              <a:buClr>
                <a:srgbClr val="9BAFB5"/>
              </a:buClr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reduced mortality rates by 7.4%.  </a:t>
            </a:r>
          </a:p>
          <a:p>
            <a:pPr lvl="0" algn="ctr" defTabSz="914400">
              <a:spcBef>
                <a:spcPts val="1000"/>
              </a:spcBef>
              <a:buClr>
                <a:srgbClr val="9BAFB5"/>
              </a:buClr>
            </a:pPr>
            <a:endParaRPr lang="en-US" sz="2000" b="1" dirty="0">
              <a:solidFill>
                <a:schemeClr val="accent5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1" algn="ctr" defTabSz="914400">
              <a:spcBef>
                <a:spcPts val="1000"/>
              </a:spcBef>
              <a:buClr>
                <a:schemeClr val="accent5">
                  <a:lumMod val="50000"/>
                </a:schemeClr>
              </a:buClr>
            </a:pPr>
            <a:r>
              <a:rPr lang="en-US" sz="1100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Source: Duke University, NBER, Working Paper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F66BA8-B6A2-447F-A91F-7EDCB70CB7B5}"/>
              </a:ext>
            </a:extLst>
          </p:cNvPr>
          <p:cNvSpPr txBox="1">
            <a:spLocks/>
          </p:cNvSpPr>
          <p:nvPr/>
        </p:nvSpPr>
        <p:spPr>
          <a:xfrm>
            <a:off x="663041" y="1757784"/>
            <a:ext cx="10865918" cy="2396966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sz="18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Worsens health conditions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Exposure to extreme heat and cold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Inability to properly sanitize 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Lack of clean drinking water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Interrupts family unity (CYS/custody disputes)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Hinders child learning and development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Severs critical communication with work/school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Long-term impact on consumer credit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Liens (municipal utilities) encumber property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Destabilizes housing </a:t>
            </a:r>
          </a:p>
          <a:p>
            <a:pPr lvl="2"/>
            <a:r>
              <a:rPr lang="en-US" sz="16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Catalyst for eviction, foreclosure, and homelessness</a:t>
            </a:r>
          </a:p>
          <a:p>
            <a:pPr lvl="2"/>
            <a:r>
              <a:rPr lang="en-US" sz="16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Results in condemnation </a:t>
            </a:r>
          </a:p>
          <a:p>
            <a:pPr lvl="2"/>
            <a:r>
              <a:rPr lang="en-US" sz="16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Difficulty relocating</a:t>
            </a:r>
          </a:p>
          <a:p>
            <a:pPr lvl="2"/>
            <a:r>
              <a:rPr lang="en-US" sz="16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Ineligibility for public and private housing</a:t>
            </a:r>
            <a:endParaRPr lang="en-US" sz="22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3821B9-C2B6-49AF-BA7B-22F4E6BED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Utility Insecurity Causes Lasting Harm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19EE4C-A866-4C62-B87A-17A9BDC55379}"/>
              </a:ext>
            </a:extLst>
          </p:cNvPr>
          <p:cNvCxnSpPr/>
          <p:nvPr/>
        </p:nvCxnSpPr>
        <p:spPr>
          <a:xfrm>
            <a:off x="2325950" y="4509856"/>
            <a:ext cx="7386221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421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EFB98-7D60-4EF3-B315-FADC36B99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housing crisis and economic recession of 2008 provides a cautionary tale.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9019B-7645-4ACD-8CAE-5590DDD53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161569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2008, more than 1 in 5 low income Pennsylvanians had their electric service terminated for nonpayment, and 1 in 6 experienced a natural gas termination.</a:t>
            </a:r>
          </a:p>
          <a:p>
            <a:r>
              <a:rPr lang="en-US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2014, following the Polar Vortex, low income Pennsylvanians again faced a spike in terminations, this time driven by instability in competitive market pricing.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B800A5A-6D1F-4ACC-8600-0F7F8A5E5D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824759"/>
              </p:ext>
            </p:extLst>
          </p:nvPr>
        </p:nvGraphicFramePr>
        <p:xfrm>
          <a:off x="511729" y="2942374"/>
          <a:ext cx="10842071" cy="2098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3BC0C8D-A7C0-4430-8A1C-A993F4D895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5428419"/>
              </p:ext>
            </p:extLst>
          </p:nvPr>
        </p:nvGraphicFramePr>
        <p:xfrm>
          <a:off x="511729" y="5041261"/>
          <a:ext cx="10595295" cy="1816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56539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744E-1446-4850-B0F7-64346A183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Looming Crisis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D601DF6-3376-491D-B891-0D788DFFC1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190033"/>
              </p:ext>
            </p:extLst>
          </p:nvPr>
        </p:nvGraphicFramePr>
        <p:xfrm>
          <a:off x="838200" y="1825625"/>
          <a:ext cx="10515600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1130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0BE2-4BAC-45B9-937D-6B13EC5BB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765" y="2469702"/>
            <a:ext cx="10706470" cy="125184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Utility Law and Consumer Protections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E08077-D9D3-4178-8F85-63CE86EFF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3177" y="4660776"/>
            <a:ext cx="10289219" cy="1318948"/>
          </a:xfr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Sweet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Senior Staff Attorney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Pennsylvania Utility Law Project</a:t>
            </a:r>
          </a:p>
          <a:p>
            <a:pPr algn="l"/>
            <a:endParaRPr lang="en-US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865EF236-4C47-4CDD-A39E-52B8A7DD14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5" y="398180"/>
            <a:ext cx="11559928" cy="606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00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0BE2-4BAC-45B9-937D-6B13EC5BB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486" y="319059"/>
            <a:ext cx="10706470" cy="757712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Utility Basics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E08077-D9D3-4178-8F85-63CE86EFF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486" y="1290415"/>
            <a:ext cx="10289219" cy="5007835"/>
          </a:xfrm>
        </p:spPr>
        <p:txBody>
          <a:bodyPr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A66AC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What are Utilities?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A66AC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Regulated</a:t>
            </a:r>
          </a:p>
          <a:p>
            <a:pPr marL="685800" marR="0" lvl="1" indent="-18288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4A66AC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Large electric, natural gas, and water companies.  Includes: </a:t>
            </a:r>
          </a:p>
          <a:p>
            <a:pPr marL="1143000" marR="0" lvl="2" indent="-18288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4A66AC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Electric: PECO, PPL, First Energy (Met Ed,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Penelec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, Penn Power, West Penn Power), Duquesne Light</a:t>
            </a:r>
          </a:p>
          <a:p>
            <a:pPr marL="1143000" marR="0" lvl="2" indent="-18288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4A66AC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Natural Gas: UGI, PGW, Columbia, Peoples, NFG</a:t>
            </a:r>
          </a:p>
          <a:p>
            <a:pPr marL="1143000" marR="0" lvl="2" indent="-18288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4A66AC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Water:  Pa. American Water, Suez, Aqua, and most recently the Pittsburgh Water and Sewer Authority 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A66AC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Unregulated</a:t>
            </a:r>
          </a:p>
          <a:p>
            <a:pPr marL="685800" marR="0" lvl="1" indent="-18288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4A66AC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Municipal utilities (with the exception of PGW and PWSA) and Electric Co-Ops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79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0BE2-4BAC-45B9-937D-6B13EC5BB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00" y="978102"/>
            <a:ext cx="10588434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b="1" kern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Protections from Termination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Medieval Armor outline">
            <a:extLst>
              <a:ext uri="{FF2B5EF4-FFF2-40B4-BE49-F238E27FC236}">
                <a16:creationId xmlns:a16="http://schemas.microsoft.com/office/drawing/2014/main" id="{A26EB1F2-8E4B-43DF-9F98-FB4239786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8E08077-D9D3-4178-8F85-63CE86EFF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5354" y="2682433"/>
            <a:ext cx="6282169" cy="3215749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28600" algn="l" fontAlgn="auto">
              <a:spcBef>
                <a:spcPts val="1200"/>
              </a:spcBef>
              <a:spcAft>
                <a:spcPts val="0"/>
              </a:spcAft>
              <a:buClr>
                <a:srgbClr val="4A66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Winter Moratorium </a:t>
            </a:r>
          </a:p>
          <a:p>
            <a:pPr marL="342900" indent="-228600" algn="l">
              <a:spcBef>
                <a:spcPts val="1200"/>
              </a:spcBef>
              <a:buClr>
                <a:srgbClr val="4A66AC"/>
              </a:buClr>
              <a:buFont typeface="Arial" panose="020B0604020202020204" pitchFamily="34" charset="0"/>
              <a:buChar char="•"/>
              <a:defRPr/>
            </a:pPr>
            <a:r>
              <a:rPr lang="en-US" b="1"/>
              <a:t>Medical Certificates</a:t>
            </a:r>
          </a:p>
          <a:p>
            <a:pPr marL="342900" marR="0" lvl="0" indent="-228600" algn="l" fontAlgn="auto">
              <a:spcBef>
                <a:spcPts val="1200"/>
              </a:spcBef>
              <a:spcAft>
                <a:spcPts val="0"/>
              </a:spcAft>
              <a:buClr>
                <a:srgbClr val="4A66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Special Protections for Domestic Violence Survivors</a:t>
            </a:r>
          </a:p>
          <a:p>
            <a:pPr marL="342900" marR="0" lvl="0" indent="-228600" algn="l" fontAlgn="auto">
              <a:spcBef>
                <a:spcPts val="1200"/>
              </a:spcBef>
              <a:spcAft>
                <a:spcPts val="0"/>
              </a:spcAft>
              <a:buClr>
                <a:srgbClr val="4A66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Payment Arrangements</a:t>
            </a:r>
            <a:endParaRPr kumimoji="0" lang="en-US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marL="800100" lvl="1" indent="-228600" algn="l">
              <a:spcBef>
                <a:spcPts val="1200"/>
              </a:spcBef>
              <a:buClr>
                <a:srgbClr val="4A66AC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/>
              <a:t>Utility Issued</a:t>
            </a:r>
          </a:p>
          <a:p>
            <a:pPr marL="800100" lvl="1" indent="-228600" algn="l">
              <a:spcBef>
                <a:spcPts val="1200"/>
              </a:spcBef>
              <a:buClr>
                <a:srgbClr val="4A66AC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400" b="1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PUC Issued</a:t>
            </a:r>
          </a:p>
          <a:p>
            <a:pPr marL="342900" marR="0" lvl="0" indent="-228600" algn="l" fontAlgn="auto">
              <a:spcBef>
                <a:spcPts val="1200"/>
              </a:spcBef>
              <a:spcAft>
                <a:spcPts val="0"/>
              </a:spcAft>
              <a:buClr>
                <a:srgbClr val="4A66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1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69027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0BE2-4BAC-45B9-937D-6B13EC5BB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Tenant Statistics and Vulnerability</a:t>
            </a:r>
            <a:endParaRPr lang="en-US" sz="36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AAACFC17-364E-4D8A-8C46-0DEC68707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651398"/>
            <a:ext cx="5598111" cy="27326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C2D967-BC0D-4537-AD6D-0AD32298C9D6}"/>
              </a:ext>
            </a:extLst>
          </p:cNvPr>
          <p:cNvSpPr txBox="1"/>
          <p:nvPr/>
        </p:nvSpPr>
        <p:spPr>
          <a:xfrm>
            <a:off x="6696341" y="2521766"/>
            <a:ext cx="465745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Minority households are significantly more likely to be renters.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One quarter of tenants pay at least 50% of their income toward housing costs.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Approximately 1/3 of renters have children in the household.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Tenants are often not the named utility customer because the account is in the landlord’s name –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especially for water and wastewater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0896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0BE2-4BAC-45B9-937D-6B13EC5BB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Utility Rights &amp; Obligations: Tenants</a:t>
            </a:r>
            <a:endParaRPr lang="en-US" sz="36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47309-A70F-4DB9-9931-06B8D369C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74096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Right to continued service where termination is due to nonpayment by landlord ratepayer</a:t>
            </a:r>
          </a:p>
          <a:p>
            <a:r>
              <a:rPr lang="en-US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Landlord cannot purposefully disconnect service to a tenant occupied property</a:t>
            </a:r>
          </a:p>
          <a:p>
            <a:r>
              <a:rPr lang="en-US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Entitled to 30 days notice before termination</a:t>
            </a:r>
          </a:p>
          <a:p>
            <a:r>
              <a:rPr lang="en-US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Landlord retaliation prohibited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i="1" u="sng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Regulated Utilities only</a:t>
            </a:r>
            <a:r>
              <a:rPr lang="en-US" i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Tenant can’t be charged service provided to common area or another unit</a:t>
            </a:r>
          </a:p>
        </p:txBody>
      </p:sp>
    </p:spTree>
    <p:extLst>
      <p:ext uri="{BB962C8B-B14F-4D97-AF65-F5344CB8AC3E}">
        <p14:creationId xmlns:p14="http://schemas.microsoft.com/office/powerpoint/2010/main" val="2390622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FD4AB-BE22-4C90-8141-4D161303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" y="1462088"/>
            <a:ext cx="11013786" cy="221109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Emergency COVID Utility Relief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DF649F-A64F-4C6F-A25A-907C38DA17D2}"/>
              </a:ext>
            </a:extLst>
          </p:cNvPr>
          <p:cNvSpPr txBox="1"/>
          <p:nvPr/>
        </p:nvSpPr>
        <p:spPr>
          <a:xfrm>
            <a:off x="4077811" y="4530790"/>
            <a:ext cx="40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Madi Keaton</a:t>
            </a:r>
          </a:p>
          <a:p>
            <a:pPr algn="ctr"/>
            <a:r>
              <a:rPr lang="en-US" sz="1200" dirty="0">
                <a:solidFill>
                  <a:srgbClr val="002060"/>
                </a:solidFill>
              </a:rPr>
              <a:t>Energy Justice Coordinator</a:t>
            </a:r>
          </a:p>
          <a:p>
            <a:pPr algn="ctr"/>
            <a:r>
              <a:rPr lang="en-US" sz="1200" dirty="0">
                <a:solidFill>
                  <a:srgbClr val="002060"/>
                </a:solidFill>
              </a:rPr>
              <a:t>Pennsylvania Utility Law Project</a:t>
            </a:r>
          </a:p>
          <a:p>
            <a:endParaRPr lang="en-US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0096EA43-CB13-41B1-A4E8-7045F70FC9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5" y="398180"/>
            <a:ext cx="11559928" cy="606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03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DBE8E-3F37-4B10-B3E8-201DD4639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Pennsylvania Utility Law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60F71-B08A-41E8-A919-85C754505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PULP is a statewide specialty legal services program within the Pennsylvania Legal Aid Network.  </a:t>
            </a:r>
          </a:p>
          <a:p>
            <a:pPr marL="0" indent="0">
              <a:buNone/>
            </a:pPr>
            <a:endParaRPr lang="en-US" sz="105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PULP’s mission is to ensure that all low income Pennsylvanians can access and maintain safe and affordable utility service.</a:t>
            </a:r>
          </a:p>
          <a:p>
            <a:pPr marL="0" indent="0">
              <a:buNone/>
            </a:pPr>
            <a:endParaRPr lang="en-US" sz="9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Legal Representation 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Education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Supportive Services 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Consultation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0FFAB9-3BA1-40C9-9E0A-318C89FE9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073" y="4381652"/>
            <a:ext cx="2363724" cy="236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5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0BE2-4BAC-45B9-937D-6B13EC5BB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en-US" sz="3400" b="1">
                <a:latin typeface="Helvetica" panose="020B0604020202020204" pitchFamily="34" charset="0"/>
                <a:cs typeface="Helvetica" panose="020B0604020202020204" pitchFamily="34" charset="0"/>
              </a:rPr>
              <a:t>Low Income Household Water Assistance Program - LIHWAP</a:t>
            </a:r>
            <a:endParaRPr lang="en-US" sz="34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 descr="Leaky Tap outline">
            <a:extLst>
              <a:ext uri="{FF2B5EF4-FFF2-40B4-BE49-F238E27FC236}">
                <a16:creationId xmlns:a16="http://schemas.microsoft.com/office/drawing/2014/main" id="{96F72F4E-122F-41C0-9F05-858A22663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47309-A70F-4DB9-9931-06B8D369C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b="1">
                <a:latin typeface="Helvetica" panose="020B0604020202020204" pitchFamily="34" charset="0"/>
                <a:cs typeface="Helvetica" panose="020B0604020202020204" pitchFamily="34" charset="0"/>
              </a:rPr>
              <a:t>Eligibility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>
                <a:latin typeface="Helvetica" panose="020B0604020202020204" pitchFamily="34" charset="0"/>
                <a:cs typeface="Helvetica" panose="020B0604020202020204" pitchFamily="34" charset="0"/>
              </a:rPr>
              <a:t>150% FPL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>
                <a:latin typeface="Helvetica" panose="020B0604020202020204" pitchFamily="34" charset="0"/>
                <a:cs typeface="Helvetica" panose="020B0604020202020204" pitchFamily="34" charset="0"/>
              </a:rPr>
              <a:t>Water / wastewater responsibility</a:t>
            </a:r>
          </a:p>
          <a:p>
            <a:pPr lvl="1"/>
            <a:r>
              <a:rPr lang="en-US" sz="1500">
                <a:latin typeface="Helvetica" panose="020B0604020202020204" pitchFamily="34" charset="0"/>
                <a:cs typeface="Helvetica" panose="020B0604020202020204" pitchFamily="34" charset="0"/>
              </a:rPr>
              <a:t>At risk of termination / service off </a:t>
            </a:r>
          </a:p>
          <a:p>
            <a:pPr lvl="1"/>
            <a:r>
              <a:rPr lang="en-US" sz="1500">
                <a:latin typeface="Helvetica" panose="020B0604020202020204" pitchFamily="34" charset="0"/>
                <a:cs typeface="Helvetica" panose="020B0604020202020204" pitchFamily="34" charset="0"/>
              </a:rPr>
              <a:t>Utility agrees to maintain service for minimum 90 days after grant received</a:t>
            </a:r>
          </a:p>
          <a:p>
            <a:pPr lvl="2"/>
            <a:endParaRPr lang="en-US" sz="15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1">
                <a:latin typeface="Helvetica" panose="020B0604020202020204" pitchFamily="34" charset="0"/>
                <a:cs typeface="Helvetica" panose="020B0604020202020204" pitchFamily="34" charset="0"/>
              </a:rPr>
              <a:t>Benefits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>
                <a:latin typeface="Helvetica" panose="020B0604020202020204" pitchFamily="34" charset="0"/>
                <a:cs typeface="Helvetica" panose="020B0604020202020204" pitchFamily="34" charset="0"/>
              </a:rPr>
              <a:t>Up to $2,500</a:t>
            </a:r>
          </a:p>
          <a:p>
            <a:pPr marL="457200" lvl="1" indent="0">
              <a:buNone/>
            </a:pPr>
            <a:endParaRPr lang="en-US" sz="1500" b="1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1">
                <a:latin typeface="Helvetica" panose="020B0604020202020204" pitchFamily="34" charset="0"/>
                <a:cs typeface="Helvetica" panose="020B0604020202020204" pitchFamily="34" charset="0"/>
              </a:rPr>
              <a:t>Program Opened JANUARY 4, 2022.</a:t>
            </a:r>
            <a:endParaRPr lang="en-US" sz="15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609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0BE2-4BAC-45B9-937D-6B13EC5BB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Emergency Rental [</a:t>
            </a:r>
            <a:r>
              <a:rPr lang="en-US" sz="4000" b="1" u="sng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Utility</a:t>
            </a:r>
            <a:r>
              <a:rPr lang="en-US" sz="4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] Assistance Program (ERAP)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47309-A70F-4DB9-9931-06B8D369C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Eligibility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80% Area Median Income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Reduced income, substantial costs, or other COVID-related financial hardship</a:t>
            </a:r>
          </a:p>
          <a:p>
            <a:pPr marL="914400" lvl="2" indent="0">
              <a:buNone/>
            </a:pPr>
            <a:r>
              <a:rPr lang="en-US" b="1" i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**Soon to be expanded to anyone with financial hardship DURING pandemic – not just related to!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Risk of housing instability / homelessness</a:t>
            </a:r>
          </a:p>
          <a:p>
            <a:pPr marL="457200" lvl="1" indent="0">
              <a:buNone/>
            </a:pPr>
            <a:endParaRPr lang="en-US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Benefits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Up to 12 mo. rent, utility, and home energy costs and arrears, plus up to 3 additional months.</a:t>
            </a:r>
          </a:p>
          <a:p>
            <a:pPr marL="914400" lvl="2" indent="0">
              <a:buNone/>
            </a:pPr>
            <a:r>
              <a:rPr lang="en-US" b="1" i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**Soon to be expanded to 18 months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Other housing related expenses incurred directly or indirectly due to COVID-19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Housing stability services</a:t>
            </a:r>
          </a:p>
          <a:p>
            <a:pPr marL="457200" lvl="1" indent="0">
              <a:buNone/>
            </a:pPr>
            <a:endParaRPr lang="en-US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Applications available through Compass</a:t>
            </a:r>
            <a:endParaRPr lang="en-US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82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0BE2-4BAC-45B9-937D-6B13EC5BB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Emergency Rental [and Utility] Assistance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47309-A70F-4DB9-9931-06B8D369C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Full Arrears vs. Amount Due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Extended payment arrangements, while helpful as an interim relief measure to prevent termination, have caused some households to receive a lesser grant through ERAP.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ERAP should pay </a:t>
            </a:r>
            <a:r>
              <a:rPr lang="en-US" b="1" u="sng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</a:t>
            </a:r>
            <a:r>
              <a:rPr lang="en-US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rent and utility debt (within 12 / 18 </a:t>
            </a:r>
            <a:r>
              <a:rPr lang="en-US" dirty="0" err="1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</a:t>
            </a:r>
            <a:r>
              <a:rPr lang="en-US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limit), </a:t>
            </a:r>
            <a:r>
              <a:rPr lang="en-US" b="1" u="sng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</a:t>
            </a:r>
            <a:r>
              <a:rPr lang="en-US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just the current amount due.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Lack of Clear Appeals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 counties should have an established dispute process and are required to provide applicants with information about how to appeal an adverse decision or inaction.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90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0BE2-4BAC-45B9-937D-6B13EC5BB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en-US" b="1">
                <a:latin typeface="Helvetica" panose="020B0604020202020204" pitchFamily="34" charset="0"/>
                <a:cs typeface="Helvetica" panose="020B0604020202020204" pitchFamily="34" charset="0"/>
              </a:rPr>
              <a:t>Homeowners Assistance Fund (HAF)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 descr="Home1 outline">
            <a:extLst>
              <a:ext uri="{FF2B5EF4-FFF2-40B4-BE49-F238E27FC236}">
                <a16:creationId xmlns:a16="http://schemas.microsoft.com/office/drawing/2014/main" id="{AFB59552-9412-497F-B814-6B5CB9FC2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47309-A70F-4DB9-9931-06B8D369C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700">
                <a:latin typeface="Helvetica" panose="020B0604020202020204" pitchFamily="34" charset="0"/>
                <a:cs typeface="Helvetica" panose="020B0604020202020204" pitchFamily="34" charset="0"/>
              </a:rPr>
              <a:t>Administered by the Pennsylvania Housing Finance Agency (PHFA)</a:t>
            </a:r>
          </a:p>
          <a:p>
            <a:pPr marL="0" indent="0">
              <a:buNone/>
            </a:pPr>
            <a:endParaRPr lang="en-US" sz="17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>
                <a:latin typeface="Helvetica" panose="020B0604020202020204" pitchFamily="34" charset="0"/>
                <a:cs typeface="Helvetica" panose="020B0604020202020204" pitchFamily="34" charset="0"/>
              </a:rPr>
              <a:t>Proposed State Plan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>
                <a:latin typeface="Helvetica" panose="020B0604020202020204" pitchFamily="34" charset="0"/>
                <a:cs typeface="Helvetica" panose="020B0604020202020204" pitchFamily="34" charset="0"/>
              </a:rPr>
              <a:t>Includes utility relief for energy and water / wastewater debts.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>
                <a:latin typeface="Helvetica" panose="020B0604020202020204" pitchFamily="34" charset="0"/>
                <a:cs typeface="Helvetica" panose="020B0604020202020204" pitchFamily="34" charset="0"/>
              </a:rPr>
              <a:t>Requirement to apply for </a:t>
            </a:r>
            <a:r>
              <a:rPr lang="en-US" sz="1700" u="sng">
                <a:latin typeface="Helvetica" panose="020B0604020202020204" pitchFamily="34" charset="0"/>
                <a:cs typeface="Helvetica" panose="020B0604020202020204" pitchFamily="34" charset="0"/>
              </a:rPr>
              <a:t>other utility relief first</a:t>
            </a:r>
            <a:r>
              <a:rPr lang="en-US" sz="1700">
                <a:latin typeface="Helvetica" panose="020B0604020202020204" pitchFamily="34" charset="0"/>
                <a:cs typeface="Helvetica" panose="020B0604020202020204" pitchFamily="34" charset="0"/>
              </a:rPr>
              <a:t>.  Process unclear at this time.</a:t>
            </a:r>
          </a:p>
          <a:p>
            <a:pPr marL="457200" lvl="1" indent="0">
              <a:buNone/>
            </a:pPr>
            <a:endParaRPr lang="en-US" sz="17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>
                <a:latin typeface="Helvetica" panose="020B0604020202020204" pitchFamily="34" charset="0"/>
                <a:cs typeface="Helvetica" panose="020B0604020202020204" pitchFamily="34" charset="0"/>
              </a:rPr>
              <a:t>Program anticipated to open sometime in Spring 2022</a:t>
            </a:r>
          </a:p>
        </p:txBody>
      </p:sp>
    </p:spTree>
    <p:extLst>
      <p:ext uri="{BB962C8B-B14F-4D97-AF65-F5344CB8AC3E}">
        <p14:creationId xmlns:p14="http://schemas.microsoft.com/office/powerpoint/2010/main" val="2556452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0BE2-4BAC-45B9-937D-6B13EC5BB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Emergency Broadband Benefit (EBB)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47309-A70F-4DB9-9931-06B8D369C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 rtl="0" fontAlgn="base">
              <a:buNone/>
            </a:pPr>
            <a:r>
              <a:rPr lang="en-US" sz="2800" b="1" i="0" u="sng" strike="noStrike" dirty="0">
                <a:solidFill>
                  <a:srgbClr val="00206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https://www.fcc.gov/broadbandbenefit</a:t>
            </a:r>
            <a:r>
              <a:rPr lang="en-US" sz="2800" b="1" i="0" u="none" strike="noStrike" dirty="0">
                <a:solidFill>
                  <a:srgbClr val="00206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pPr marL="0" indent="0" algn="l" rtl="0" fontAlgn="base">
              <a:buNone/>
            </a:pPr>
            <a:endParaRPr lang="en-US" sz="2800" b="0" i="0" dirty="0">
              <a:solidFill>
                <a:srgbClr val="00206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US" b="1" i="0" u="none" strike="noStrike" dirty="0">
                <a:solidFill>
                  <a:srgbClr val="00206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Benefit:</a:t>
            </a:r>
            <a:r>
              <a:rPr lang="en-US" b="0" i="0" dirty="0">
                <a:solidFill>
                  <a:srgbClr val="00206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206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Up to $50 / month broadband subsidy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206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$100 device discount, with $10-$50 co-payment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pPr marL="0" indent="0" algn="l" rtl="0" fontAlgn="base">
              <a:buNone/>
            </a:pPr>
            <a:endParaRPr lang="en-US" sz="2800" b="0" i="0" dirty="0">
              <a:solidFill>
                <a:srgbClr val="00206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US" b="1" i="0" u="none" strike="noStrike" dirty="0">
                <a:solidFill>
                  <a:srgbClr val="00206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Eligibility: </a:t>
            </a:r>
            <a:r>
              <a:rPr lang="en-US" b="0" i="0" dirty="0">
                <a:solidFill>
                  <a:srgbClr val="00206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206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Qualify for Lifeline, free/reduced school lunch, Pell Grant recipient, substantial loss in income since March 2020 and income under $99K for single or $198K for joint filers, </a:t>
            </a:r>
            <a:r>
              <a:rPr lang="en-US" sz="2800" b="1" i="0" u="none" strike="noStrike" dirty="0">
                <a:solidFill>
                  <a:srgbClr val="00206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OR</a:t>
            </a:r>
            <a:r>
              <a:rPr lang="en-US" sz="2800" b="0" i="0" u="none" strike="noStrike" dirty="0">
                <a:solidFill>
                  <a:srgbClr val="00206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 eligible for provider’s existing low income or COVID-19 program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endParaRPr lang="en-US" dirty="0"/>
          </a:p>
        </p:txBody>
      </p:sp>
      <p:pic>
        <p:nvPicPr>
          <p:cNvPr id="4" name="Graphic 3" descr="Work from home Wi-Fi outline">
            <a:extLst>
              <a:ext uri="{FF2B5EF4-FFF2-40B4-BE49-F238E27FC236}">
                <a16:creationId xmlns:a16="http://schemas.microsoft.com/office/drawing/2014/main" id="{502D8FC8-C8D5-4F0B-AA1C-E94BE6D4E1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96165" y="1834427"/>
            <a:ext cx="1931243" cy="193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18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FD4AB-BE22-4C90-8141-4D161303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1013786" cy="221109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Federal Programs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DE7EFB-32AE-4A24-B054-D9C98450254C}"/>
              </a:ext>
            </a:extLst>
          </p:cNvPr>
          <p:cNvSpPr txBox="1"/>
          <p:nvPr/>
        </p:nvSpPr>
        <p:spPr>
          <a:xfrm>
            <a:off x="4077811" y="4778440"/>
            <a:ext cx="40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Madi Keaton</a:t>
            </a:r>
          </a:p>
          <a:p>
            <a:pPr algn="ctr"/>
            <a:r>
              <a:rPr lang="en-US" sz="1200" dirty="0">
                <a:solidFill>
                  <a:srgbClr val="002060"/>
                </a:solidFill>
              </a:rPr>
              <a:t>Energy Justice Coordinator</a:t>
            </a:r>
          </a:p>
          <a:p>
            <a:pPr algn="ctr"/>
            <a:r>
              <a:rPr lang="en-US" sz="1200" dirty="0">
                <a:solidFill>
                  <a:srgbClr val="002060"/>
                </a:solidFill>
              </a:rPr>
              <a:t>Pennsylvania Utility Law Project</a:t>
            </a:r>
          </a:p>
          <a:p>
            <a:endParaRPr lang="en-US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9C17A811-6C9E-4775-B87B-E68AFF73CA9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5" y="398180"/>
            <a:ext cx="11559928" cy="606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0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0BE2-4BAC-45B9-937D-6B13EC5BB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Lifeline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47309-A70F-4DB9-9931-06B8D369C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https://www.usac.org/lifeline/</a:t>
            </a:r>
            <a:r>
              <a:rPr lang="en-US" sz="26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6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Benefits:</a:t>
            </a:r>
            <a:endParaRPr lang="en-US" sz="28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Monthly subsidy for telephone, broadband, or bundled service</a:t>
            </a:r>
          </a:p>
          <a:p>
            <a:pPr marL="0" indent="0">
              <a:buNone/>
            </a:pPr>
            <a:endParaRPr lang="en-US" sz="22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Eligibility: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Income at or below 135% FPL, or categorical eligibility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SNAP, Medicaid, SSI, Public Housing, or Veteran Pension/Survivor Benefits</a:t>
            </a:r>
          </a:p>
        </p:txBody>
      </p:sp>
      <p:pic>
        <p:nvPicPr>
          <p:cNvPr id="4" name="Graphic 3" descr="Speaker phone outline">
            <a:extLst>
              <a:ext uri="{FF2B5EF4-FFF2-40B4-BE49-F238E27FC236}">
                <a16:creationId xmlns:a16="http://schemas.microsoft.com/office/drawing/2014/main" id="{FD5DE10E-AD43-4BAC-91DA-1B8813FB6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72692" y="767603"/>
            <a:ext cx="1981108" cy="198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07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0BE2-4BAC-45B9-937D-6B13EC5BB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en-US" sz="3400" b="1" dirty="0">
                <a:latin typeface="Helvetica" panose="020B0604020202020204" pitchFamily="34" charset="0"/>
                <a:cs typeface="Helvetica" panose="020B0604020202020204" pitchFamily="34" charset="0"/>
              </a:rPr>
              <a:t>Low Income Home Energy Assistance Program (LIHEAP)</a:t>
            </a:r>
            <a:endParaRPr lang="en-US" sz="3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 descr="Indoor Fireplace outline">
            <a:extLst>
              <a:ext uri="{FF2B5EF4-FFF2-40B4-BE49-F238E27FC236}">
                <a16:creationId xmlns:a16="http://schemas.microsoft.com/office/drawing/2014/main" id="{A701631B-8AD6-4F5A-93D4-2E82DA419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47309-A70F-4DB9-9931-06B8D369C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>
            <a:norm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LIHEAP Season: October 18, 2021 – May 6, 2022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lang="en-US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95288" indent="-395288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Cash Grant - $500 - $1,500</a:t>
            </a:r>
          </a:p>
          <a:p>
            <a:pPr marL="395288" indent="-395288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Crisis Grant - $25 - $1,200</a:t>
            </a:r>
          </a:p>
          <a:p>
            <a:pPr marL="395288" indent="-395288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Crisis Interface – Emergency Furnace Repair</a:t>
            </a:r>
          </a:p>
        </p:txBody>
      </p:sp>
    </p:spTree>
    <p:extLst>
      <p:ext uri="{BB962C8B-B14F-4D97-AF65-F5344CB8AC3E}">
        <p14:creationId xmlns:p14="http://schemas.microsoft.com/office/powerpoint/2010/main" val="4253744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0BE2-4BAC-45B9-937D-6B13EC5BB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Low Income Home Energy Assistance Program (LIHEAP)</a:t>
            </a:r>
            <a:endParaRPr lang="en-US" sz="36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47309-A70F-4DB9-9931-06B8D369C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 fontScale="40000" lnSpcReduction="20000"/>
          </a:bodyPr>
          <a:lstStyle/>
          <a:p>
            <a:pPr marL="0" lvl="0" indent="0">
              <a:lnSpc>
                <a:spcPct val="81000"/>
              </a:lnSpc>
              <a:buNone/>
              <a:defRPr sz="1800">
                <a:solidFill>
                  <a:srgbClr val="000000"/>
                </a:solidFill>
              </a:defRPr>
            </a:pPr>
            <a:r>
              <a:rPr lang="en-US" sz="5500" b="1" dirty="0">
                <a:latin typeface="Helvetica" panose="020B0604020202020204" pitchFamily="34" charset="0"/>
                <a:cs typeface="Helvetica" panose="020B0604020202020204" pitchFamily="34" charset="0"/>
              </a:rPr>
              <a:t>Eligibility</a:t>
            </a:r>
          </a:p>
          <a:p>
            <a:pPr>
              <a:lnSpc>
                <a:spcPct val="81000"/>
              </a:lnSpc>
              <a:defRPr sz="1800">
                <a:solidFill>
                  <a:srgbClr val="000000"/>
                </a:solidFill>
              </a:defRPr>
            </a:pPr>
            <a:r>
              <a:rPr lang="en-US" sz="5500" dirty="0">
                <a:latin typeface="Helvetica" panose="020B0604020202020204" pitchFamily="34" charset="0"/>
                <a:cs typeface="Helvetica" panose="020B0604020202020204" pitchFamily="34" charset="0"/>
              </a:rPr>
              <a:t>Household income at/below 150% FPL</a:t>
            </a:r>
          </a:p>
          <a:p>
            <a:pPr>
              <a:lnSpc>
                <a:spcPct val="81000"/>
              </a:lnSpc>
              <a:defRPr sz="1800">
                <a:solidFill>
                  <a:srgbClr val="000000"/>
                </a:solidFill>
              </a:defRPr>
            </a:pPr>
            <a:r>
              <a:rPr lang="en-US" sz="5500" dirty="0">
                <a:latin typeface="Helvetica" panose="020B0604020202020204" pitchFamily="34" charset="0"/>
                <a:cs typeface="Helvetica" panose="020B0604020202020204" pitchFamily="34" charset="0"/>
              </a:rPr>
              <a:t>Home heating responsibility</a:t>
            </a:r>
          </a:p>
          <a:p>
            <a:pPr>
              <a:lnSpc>
                <a:spcPct val="81000"/>
              </a:lnSpc>
              <a:defRPr sz="1800">
                <a:solidFill>
                  <a:srgbClr val="000000"/>
                </a:solidFill>
              </a:defRPr>
            </a:pPr>
            <a:r>
              <a:rPr lang="en-US" sz="5500" dirty="0">
                <a:latin typeface="Helvetica" panose="020B0604020202020204" pitchFamily="34" charset="0"/>
                <a:cs typeface="Helvetica" panose="020B0604020202020204" pitchFamily="34" charset="0"/>
              </a:rPr>
              <a:t>PA residency</a:t>
            </a:r>
          </a:p>
          <a:p>
            <a:pPr marL="457200" lvl="1" indent="0">
              <a:lnSpc>
                <a:spcPct val="81000"/>
              </a:lnSpc>
              <a:spcBef>
                <a:spcPts val="200"/>
              </a:spcBef>
              <a:buNone/>
              <a:defRPr sz="1800">
                <a:solidFill>
                  <a:srgbClr val="000000"/>
                </a:solidFill>
              </a:defRPr>
            </a:pPr>
            <a:endParaRPr lang="en-US" sz="55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360169" lvl="1" indent="-857250">
              <a:lnSpc>
                <a:spcPct val="81000"/>
              </a:lnSpc>
              <a:spcBef>
                <a:spcPts val="200"/>
              </a:spcBef>
              <a:defRPr sz="1800">
                <a:solidFill>
                  <a:srgbClr val="000000"/>
                </a:solidFill>
              </a:defRPr>
            </a:pPr>
            <a:endParaRPr lang="en-US" sz="55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1" indent="0">
              <a:lnSpc>
                <a:spcPct val="81000"/>
              </a:lnSpc>
              <a:spcBef>
                <a:spcPts val="20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5500" b="1" dirty="0">
                <a:latin typeface="Helvetica" panose="020B0604020202020204" pitchFamily="34" charset="0"/>
                <a:cs typeface="Helvetica" panose="020B0604020202020204" pitchFamily="34" charset="0"/>
              </a:rPr>
              <a:t>Additional Eligibility for Crisis Grants</a:t>
            </a:r>
          </a:p>
          <a:p>
            <a:pPr lvl="1" indent="-685800">
              <a:lnSpc>
                <a:spcPct val="81000"/>
              </a:lnSpc>
              <a:spcBef>
                <a:spcPts val="200"/>
              </a:spcBef>
              <a:defRPr sz="1800">
                <a:solidFill>
                  <a:srgbClr val="000000"/>
                </a:solidFill>
              </a:defRPr>
            </a:pPr>
            <a:r>
              <a:rPr lang="en-US" sz="5500" dirty="0">
                <a:latin typeface="Helvetica" panose="020B0604020202020204" pitchFamily="34" charset="0"/>
                <a:cs typeface="Helvetica" panose="020B0604020202020204" pitchFamily="34" charset="0"/>
              </a:rPr>
              <a:t>Actual or imminent home heating emergency</a:t>
            </a:r>
          </a:p>
          <a:p>
            <a:pPr lvl="1" indent="-685800">
              <a:lnSpc>
                <a:spcPct val="81000"/>
              </a:lnSpc>
              <a:spcBef>
                <a:spcPts val="200"/>
              </a:spcBef>
              <a:defRPr sz="1800">
                <a:solidFill>
                  <a:srgbClr val="000000"/>
                </a:solidFill>
              </a:defRPr>
            </a:pPr>
            <a:r>
              <a:rPr lang="en-US" sz="5500" dirty="0">
                <a:latin typeface="Helvetica" panose="020B0604020202020204" pitchFamily="34" charset="0"/>
                <a:cs typeface="Helvetica" panose="020B0604020202020204" pitchFamily="34" charset="0"/>
              </a:rPr>
              <a:t>Grant will resolve the crisis</a:t>
            </a:r>
          </a:p>
          <a:p>
            <a:pPr marL="0" lvl="1" indent="0">
              <a:lnSpc>
                <a:spcPct val="81000"/>
              </a:lnSpc>
              <a:spcBef>
                <a:spcPts val="200"/>
              </a:spcBef>
              <a:buNone/>
              <a:defRPr sz="1800">
                <a:solidFill>
                  <a:srgbClr val="000000"/>
                </a:solidFill>
              </a:defRPr>
            </a:pPr>
            <a:endParaRPr lang="en-US" sz="55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5500" b="1" dirty="0">
                <a:latin typeface="Helvetica" panose="020B0604020202020204" pitchFamily="34" charset="0"/>
                <a:cs typeface="Helvetica" panose="020B0604020202020204" pitchFamily="34" charset="0"/>
              </a:rPr>
              <a:t>How to Apply: </a:t>
            </a:r>
          </a:p>
          <a:p>
            <a:pPr lvl="1" indent="-685800">
              <a:defRPr sz="1800">
                <a:solidFill>
                  <a:srgbClr val="000000"/>
                </a:solidFill>
              </a:defRPr>
            </a:pPr>
            <a:r>
              <a:rPr lang="en-US" sz="5500" dirty="0">
                <a:latin typeface="Helvetica" panose="020B0604020202020204" pitchFamily="34" charset="0"/>
                <a:cs typeface="Helvetica" panose="020B0604020202020204" pitchFamily="34" charset="0"/>
              </a:rPr>
              <a:t>Apply in person at local County Assistance Office</a:t>
            </a:r>
          </a:p>
          <a:p>
            <a:pPr lvl="1" indent="-685800">
              <a:defRPr sz="1800">
                <a:solidFill>
                  <a:srgbClr val="000000"/>
                </a:solidFill>
              </a:defRPr>
            </a:pPr>
            <a:r>
              <a:rPr lang="en-US" sz="5500" dirty="0">
                <a:latin typeface="Helvetica" panose="020B0604020202020204" pitchFamily="34" charset="0"/>
                <a:cs typeface="Helvetica" panose="020B0604020202020204" pitchFamily="34" charset="0"/>
              </a:rPr>
              <a:t>Apply online at Pa. COMPASS (</a:t>
            </a:r>
            <a:r>
              <a:rPr lang="en-US" sz="5500" dirty="0">
                <a:latin typeface="Helvetica" panose="020B0604020202020204" pitchFamily="34" charset="0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https://www.compass.state.pa.us/</a:t>
            </a:r>
            <a:r>
              <a:rPr lang="en-US" sz="5500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lvl="1" indent="-685800">
              <a:defRPr sz="1800">
                <a:solidFill>
                  <a:srgbClr val="000000"/>
                </a:solidFill>
              </a:defRPr>
            </a:pPr>
            <a:r>
              <a:rPr lang="en-US" sz="5500" dirty="0">
                <a:latin typeface="Helvetica" panose="020B0604020202020204" pitchFamily="34" charset="0"/>
                <a:cs typeface="Helvetica" panose="020B0604020202020204" pitchFamily="34" charset="0"/>
              </a:rPr>
              <a:t>Call LIHEAP Hotline (1-866-857-7095) to request application</a:t>
            </a:r>
          </a:p>
          <a:p>
            <a:pPr marL="960120" lvl="2" indent="0">
              <a:lnSpc>
                <a:spcPct val="81000"/>
              </a:lnSpc>
              <a:spcBef>
                <a:spcPts val="200"/>
              </a:spcBef>
              <a:buNone/>
              <a:defRPr sz="1800">
                <a:solidFill>
                  <a:srgbClr val="000000"/>
                </a:solidFill>
              </a:defRPr>
            </a:pPr>
            <a:endParaRPr lang="en-US" sz="6400" b="1" i="1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535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0BE2-4BAC-45B9-937D-6B13EC5BB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Weatherization Assistance Program (WAP)</a:t>
            </a:r>
            <a:endParaRPr lang="en-US" sz="32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47309-A70F-4DB9-9931-06B8D369C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73347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Weatherization saves families an average of </a:t>
            </a:r>
            <a:r>
              <a:rPr lang="en-US" sz="20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$283 each year</a:t>
            </a:r>
            <a:r>
              <a:rPr lang="en-US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and can reduce heating bills up to 30%.</a:t>
            </a:r>
          </a:p>
          <a:p>
            <a:r>
              <a:rPr lang="en-US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Funded by </a:t>
            </a:r>
            <a:r>
              <a:rPr lang="en-US" sz="2000" dirty="0" err="1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Dep’t</a:t>
            </a:r>
            <a:r>
              <a:rPr lang="en-US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of Energy (DOE), administered by </a:t>
            </a:r>
            <a:r>
              <a:rPr lang="en-US" sz="2000" dirty="0" err="1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Dep’t</a:t>
            </a:r>
            <a:r>
              <a:rPr lang="en-US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of Community and Economic Development </a:t>
            </a: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Eligibility: 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200% FPL 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Pennsylvania resident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Landlord permission (if renter)</a:t>
            </a:r>
          </a:p>
          <a:p>
            <a:pPr marL="457200" lvl="1" indent="0">
              <a:buNone/>
            </a:pPr>
            <a:endParaRPr lang="en-US" sz="16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Benefits: 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Diagnostic assessment of air leakage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Health and safety repairs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Electric baseload measures (energy efficiency and reduction)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Client energy education</a:t>
            </a:r>
          </a:p>
          <a:p>
            <a:pPr marL="457200" lvl="1" indent="0">
              <a:buNone/>
            </a:pPr>
            <a:endParaRPr lang="en-US" sz="16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Health and Safety Deferrals</a:t>
            </a:r>
          </a:p>
        </p:txBody>
      </p:sp>
    </p:spTree>
    <p:extLst>
      <p:ext uri="{BB962C8B-B14F-4D97-AF65-F5344CB8AC3E}">
        <p14:creationId xmlns:p14="http://schemas.microsoft.com/office/powerpoint/2010/main" val="2847007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person, outdoor, group&#10;&#10;Description automatically generated">
            <a:extLst>
              <a:ext uri="{FF2B5EF4-FFF2-40B4-BE49-F238E27FC236}">
                <a16:creationId xmlns:a16="http://schemas.microsoft.com/office/drawing/2014/main" id="{76B1BE5A-6913-442F-9ADF-5813DA734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" b="256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7744F7-4F2B-42FB-A50D-59C37AB6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Dr. King’s Legacy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186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0BE2-4BAC-45B9-937D-6B13EC5BB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Clean &amp; Tune Program (Pilot)</a:t>
            </a:r>
            <a:endParaRPr lang="en-US" sz="36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47309-A70F-4DB9-9931-06B8D369C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206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DCED launched a new pilot program to provide furnace maintenance service to households that received LIHEAP crisis interface (emergency furnace repair) last year or this </a:t>
            </a:r>
            <a:r>
              <a:rPr lang="en-US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year.</a:t>
            </a:r>
          </a:p>
          <a:p>
            <a:pPr marL="0" indent="0" algn="l" rtl="0" fontAlgn="base">
              <a:buNone/>
            </a:pPr>
            <a:endParaRPr lang="en-US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206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Possible services include: </a:t>
            </a:r>
          </a:p>
          <a:p>
            <a:pPr lvl="1" algn="l" rtl="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</a:t>
            </a:r>
            <a:r>
              <a:rPr lang="en-US" sz="1800" b="0" i="0" u="none" strike="noStrike" dirty="0">
                <a:solidFill>
                  <a:srgbClr val="00206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urnace cleaning, testing, replacement parts / filters</a:t>
            </a:r>
          </a:p>
          <a:p>
            <a:pPr lvl="1" algn="l" rtl="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</a:t>
            </a:r>
            <a:r>
              <a:rPr lang="en-US" sz="1800" b="0" i="0" u="none" strike="noStrike" dirty="0">
                <a:solidFill>
                  <a:srgbClr val="00206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ealth / safety inspections</a:t>
            </a:r>
          </a:p>
          <a:p>
            <a:pPr lvl="1" algn="l" rtl="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lang="en-US" sz="1800" b="0" i="0" u="none" strike="noStrike" dirty="0">
                <a:solidFill>
                  <a:srgbClr val="00206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ducation and instruction </a:t>
            </a:r>
          </a:p>
          <a:p>
            <a:pPr lvl="1" algn="l" rtl="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Installation of basic efficiency and weatherization measures, as well as programmable thermostat</a:t>
            </a:r>
            <a:r>
              <a:rPr lang="en-US" sz="1800" b="0" i="0" dirty="0">
                <a:solidFill>
                  <a:srgbClr val="00206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pPr marL="457200" lvl="1" indent="0" algn="l" rtl="0" fontAlgn="base">
              <a:buNone/>
            </a:pPr>
            <a:endParaRPr lang="en-US" sz="1800" b="0" i="0" dirty="0">
              <a:solidFill>
                <a:srgbClr val="00206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Contact your local </a:t>
            </a:r>
            <a:r>
              <a:rPr lang="en-US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Weatherization Assistance Program </a:t>
            </a:r>
            <a:r>
              <a:rPr lang="en-US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provider</a:t>
            </a:r>
            <a:r>
              <a:rPr lang="en-US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 local </a:t>
            </a:r>
            <a:r>
              <a:rPr lang="en-US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County Assistance Office </a:t>
            </a:r>
            <a:r>
              <a:rPr lang="en-US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more information or to apply.</a:t>
            </a:r>
          </a:p>
        </p:txBody>
      </p:sp>
    </p:spTree>
    <p:extLst>
      <p:ext uri="{BB962C8B-B14F-4D97-AF65-F5344CB8AC3E}">
        <p14:creationId xmlns:p14="http://schemas.microsoft.com/office/powerpoint/2010/main" val="2446942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C823C1E0-A509-4532-B93B-C12AA4613E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5" y="398180"/>
            <a:ext cx="11559928" cy="60616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9FD4AB-BE22-4C90-8141-4D161303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1013786" cy="221109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Utility-Specific Programs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A14D0-F953-422F-B80B-40EC75638916}"/>
              </a:ext>
            </a:extLst>
          </p:cNvPr>
          <p:cNvSpPr txBox="1"/>
          <p:nvPr/>
        </p:nvSpPr>
        <p:spPr>
          <a:xfrm>
            <a:off x="4077811" y="4730815"/>
            <a:ext cx="40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Madi Keaton</a:t>
            </a:r>
          </a:p>
          <a:p>
            <a:pPr algn="ctr"/>
            <a:r>
              <a:rPr lang="en-US" sz="1200" dirty="0">
                <a:solidFill>
                  <a:srgbClr val="002060"/>
                </a:solidFill>
              </a:rPr>
              <a:t>Energy Justice Coordinator</a:t>
            </a:r>
          </a:p>
          <a:p>
            <a:pPr algn="ctr"/>
            <a:r>
              <a:rPr lang="en-US" sz="1200" dirty="0">
                <a:solidFill>
                  <a:srgbClr val="002060"/>
                </a:solidFill>
              </a:rPr>
              <a:t>Pennsylvania Utility Law Project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261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0BE2-4BAC-45B9-937D-6B13EC5BB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Customer Assistance Programs (CAP)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47309-A70F-4DB9-9931-06B8D369C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4A66AC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Available to customers of regulated gas and electric companies.  Some regulated water companies offer limited assistance programs as well.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4A66AC"/>
              </a:buClr>
              <a:buSzTx/>
              <a:buFont typeface="Wingdings 2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4A66AC"/>
              </a:buClr>
              <a:buSz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Benefits:</a:t>
            </a:r>
          </a:p>
          <a:p>
            <a:pPr marL="788670" marR="0" lvl="1" indent="-285750" algn="l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250"/>
              </a:spcAft>
              <a:buClr>
                <a:srgbClr val="4A66AC"/>
              </a:buClr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Reduced rates / lower </a:t>
            </a:r>
            <a:r>
              <a:rPr lang="en-US" sz="18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onthly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ayments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88670" marR="0" lvl="1" indent="-285750" algn="l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250"/>
              </a:spcAft>
              <a:buClr>
                <a:srgbClr val="4A66AC"/>
              </a:buClr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Past debt frozen</a:t>
            </a:r>
          </a:p>
          <a:p>
            <a:pPr marL="788670" marR="0" lvl="1" indent="-285750" algn="l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250"/>
              </a:spcAft>
              <a:buClr>
                <a:srgbClr val="4A66AC"/>
              </a:buClr>
              <a:buSzTx/>
              <a:tabLst/>
              <a:defRPr/>
            </a:pPr>
            <a:r>
              <a:rPr lang="en-US" sz="18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Debt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forgiveness </a:t>
            </a:r>
            <a:r>
              <a:rPr lang="en-US" sz="18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arned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ver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ime</a:t>
            </a:r>
            <a:endParaRPr lang="en-US" sz="18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02920" marR="0" lvl="1" indent="0" algn="l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250"/>
              </a:spcAft>
              <a:buClr>
                <a:srgbClr val="4A66AC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4A66AC"/>
              </a:buClr>
              <a:buSz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Eligibility Requirements:</a:t>
            </a:r>
          </a:p>
          <a:p>
            <a:pPr marL="788670" marR="0" lvl="1" indent="-285750" algn="l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250"/>
              </a:spcAft>
              <a:buClr>
                <a:srgbClr val="4A66AC"/>
              </a:buClr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At or below 150% FPIG </a:t>
            </a:r>
          </a:p>
          <a:p>
            <a:pPr marL="788670" marR="0" lvl="1" indent="-285750" algn="l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250"/>
              </a:spcAft>
              <a:buClr>
                <a:srgbClr val="4A66AC"/>
              </a:buClr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Payment troubled</a:t>
            </a:r>
          </a:p>
          <a:p>
            <a:pPr marL="788670" marR="0" lvl="1" indent="-285750" algn="l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250"/>
              </a:spcAft>
              <a:buClr>
                <a:srgbClr val="4A66AC"/>
              </a:buClr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Periodic income verification</a:t>
            </a:r>
            <a:endParaRPr lang="en-US" sz="24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707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0BE2-4BAC-45B9-937D-6B13EC5BB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lang="en-US" sz="4000" b="1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Hardship Fund Programs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47309-A70F-4DB9-9931-06B8D369C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Benefits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Cash grant, typically up to $500 to resolve crisis </a:t>
            </a:r>
          </a:p>
          <a:p>
            <a:pPr marL="457200" lvl="1" indent="0">
              <a:buNone/>
            </a:pPr>
            <a:endParaRPr lang="en-US" sz="20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Eligibility and program terms vary by utility 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Typical terms include: 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200% FPL or below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Recent payments / attempts to make payments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Temporary hardship</a:t>
            </a:r>
          </a:p>
          <a:p>
            <a:pPr marL="457200" lvl="1" indent="0">
              <a:buNone/>
            </a:pPr>
            <a:endParaRPr lang="en-US" sz="18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Some utilities prohibit current CAP customers from also receiving hardship fund grant assistance, but some will make exceptions.</a:t>
            </a:r>
          </a:p>
          <a:p>
            <a:pPr marL="0" indent="0">
              <a:buNone/>
            </a:pPr>
            <a:endParaRPr lang="en-US" sz="24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273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0BE2-4BAC-45B9-937D-6B13EC5BB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Low Income Usage Reduction Program (LIURP)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47309-A70F-4DB9-9931-06B8D369C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Benefits: 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Free home energy audit to identify cost-effective ways to reduce energy usage.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Free energy efficiency and usage reduction measures.  May include: 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Some utilities also offer emergency furnace repair / replacement services through LIURP</a:t>
            </a:r>
          </a:p>
          <a:p>
            <a:pPr marL="457200" lvl="1" indent="0">
              <a:buNone/>
            </a:pPr>
            <a:endParaRPr lang="en-US" sz="20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General Eligibility: 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Income at/below 200% FPL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 usage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Landlord permission (if renter)</a:t>
            </a:r>
          </a:p>
          <a:p>
            <a:pPr lvl="1"/>
            <a:endParaRPr lang="en-US" sz="20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000" b="1" i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</a:t>
            </a:r>
            <a:r>
              <a:rPr lang="en-US" sz="2000" i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	Note: Electric utilities also offer </a:t>
            </a:r>
            <a:r>
              <a:rPr lang="en-US" sz="2000" i="1" u="sng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Act 129 </a:t>
            </a:r>
            <a:r>
              <a:rPr lang="en-US" sz="2000" i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energy reduction services to households 	who do not meet LIURP minimum usage requirements or who are over income.</a:t>
            </a:r>
          </a:p>
        </p:txBody>
      </p:sp>
    </p:spTree>
    <p:extLst>
      <p:ext uri="{BB962C8B-B14F-4D97-AF65-F5344CB8AC3E}">
        <p14:creationId xmlns:p14="http://schemas.microsoft.com/office/powerpoint/2010/main" val="1300783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0BE2-4BAC-45B9-937D-6B13EC5BB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Resources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47309-A70F-4DB9-9931-06B8D369C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314808"/>
            <a:ext cx="6586489" cy="4270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Additional resources available on PULP’s website at:</a:t>
            </a:r>
          </a:p>
          <a:p>
            <a:pPr lvl="1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https://www.rhls.org/utilities/pulp/links-to-utility-resources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lvl="1"/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Office of Consumer Advocate (OCA)</a:t>
            </a:r>
          </a:p>
          <a:p>
            <a:pPr lvl="1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If consumer is over income for legal services, the OCA may be able to help.</a:t>
            </a:r>
          </a:p>
          <a:p>
            <a:pPr lvl="1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www.oca.state.pa.us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800-684-6560 /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consumer@paoca.org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Pa. PUC Bureau of Consumer Services</a:t>
            </a:r>
          </a:p>
          <a:p>
            <a:pPr lvl="1"/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Informal Complaints: 800-692-7380</a:t>
            </a:r>
          </a:p>
          <a:p>
            <a:pPr lvl="2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Informal, pro-se friendly process</a:t>
            </a:r>
          </a:p>
          <a:p>
            <a:pPr lvl="2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Filing an informal complaint before the date of termination will temporarily stop the termination until an investigation is complete.  </a:t>
            </a:r>
          </a:p>
          <a:p>
            <a:pPr lvl="1"/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Formal Complaints: </a:t>
            </a:r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www.puc.state.pa.us/filing_resources/filing_complaints.aspx</a:t>
            </a:r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lvl="1"/>
            <a:endParaRPr lang="en-US" sz="1300" dirty="0"/>
          </a:p>
          <a:p>
            <a:pPr lvl="1"/>
            <a:endParaRPr lang="en-US" sz="1300" dirty="0"/>
          </a:p>
        </p:txBody>
      </p:sp>
      <p:pic>
        <p:nvPicPr>
          <p:cNvPr id="8" name="Picture 7" descr="Person holding mouse">
            <a:extLst>
              <a:ext uri="{FF2B5EF4-FFF2-40B4-BE49-F238E27FC236}">
                <a16:creationId xmlns:a16="http://schemas.microsoft.com/office/drawing/2014/main" id="{6E9B993B-D627-45EC-867A-625057E80DE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135" r="25745" b="-1"/>
          <a:stretch/>
        </p:blipFill>
        <p:spPr>
          <a:xfrm>
            <a:off x="20" y="10"/>
            <a:ext cx="4613077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8A0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3223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C08A09-184A-4D51-9470-7FA22509C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Contact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6DDB04-7326-4EC0-847F-950F91862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Training and Technical Assistance: </a:t>
            </a:r>
            <a:r>
              <a:rPr lang="en-US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pulp@pautilitylawproject.org</a:t>
            </a:r>
            <a:r>
              <a:rPr lang="en-US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Emergency Utility Hotline (Statewide): 844-645-2500</a:t>
            </a: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Madi Keaton, Energy Justice Coordinator</a:t>
            </a:r>
          </a:p>
          <a:p>
            <a:pPr marL="0" indent="0"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mkeaton@pautilitylawproject.org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John Sweet, Senior Staff Attorney</a:t>
            </a:r>
          </a:p>
          <a:p>
            <a:pPr marL="0" indent="0"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jsweet@pautilitylawproject.org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747BD4-A1BF-4822-AF7B-1FA102AFA9E8}"/>
              </a:ext>
            </a:extLst>
          </p:cNvPr>
          <p:cNvCxnSpPr>
            <a:cxnSpLocks/>
          </p:cNvCxnSpPr>
          <p:nvPr/>
        </p:nvCxnSpPr>
        <p:spPr>
          <a:xfrm>
            <a:off x="838200" y="3336966"/>
            <a:ext cx="856705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407B2DB-BF83-442D-95C7-BEFAD7DB11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0412" y="3598945"/>
            <a:ext cx="2706859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25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DBE8E-3F37-4B10-B3E8-201DD4639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47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8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sz="48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sz="48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48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Systematic Inequities </a:t>
            </a:r>
            <a:br>
              <a:rPr lang="en-US" sz="48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48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Barriers to Utility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60F71-B08A-41E8-A919-85C754505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solidFill>
                <a:srgbClr val="002060"/>
              </a:solidFill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solidFill>
                <a:srgbClr val="002060"/>
              </a:solidFill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solidFill>
                <a:srgbClr val="002060"/>
              </a:solidFill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solidFill>
                <a:srgbClr val="002060"/>
              </a:solidFill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solidFill>
                <a:srgbClr val="002060"/>
              </a:solidFill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solidFill>
                <a:srgbClr val="002060"/>
              </a:solidFill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solidFill>
                <a:srgbClr val="002060"/>
              </a:solidFill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Sweet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Senior Staff Attorney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Pennsylvania Utility Law Project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8C387BA8-F155-4E7C-BD23-EFB8E0AFF3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5" y="398180"/>
            <a:ext cx="11559928" cy="606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53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DBE8E-3F37-4B10-B3E8-201DD4639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Systematic Inequities and Barriers to Utility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60F71-B08A-41E8-A919-85C754505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Low income, Black, and Latino/a/x residents are more likely to be rent-burdened and pay more money toward their utility and experience utility insecurity.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Communities of color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have much higher rates of utility debt and disconnections as well as much higher rates of enrollment in utility assistance programs, especially during the COVID-19 pandemic.</a:t>
            </a:r>
            <a:r>
              <a:rPr kumimoji="0" lang="en-US" sz="19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900" b="1" baseline="300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Survey data from Indiana University shows correlation beyond poverty status: 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Compared to low income white households, low income Black households are sent utility </a:t>
            </a:r>
            <a:r>
              <a:rPr kumimoji="0" lang="en-US" sz="17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disconnection notices twice as often</a:t>
            </a:r>
            <a:r>
              <a:rPr kumimoji="0" lang="en-US" sz="17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and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have their electricity </a:t>
            </a:r>
            <a:r>
              <a:rPr kumimoji="0" lang="en-US" sz="17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disconnected at five times as often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7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Latino/a/x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households receive notices at five times the rate and lost electricity at </a:t>
            </a:r>
            <a:r>
              <a:rPr kumimoji="0" lang="en-US" sz="17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eight times </a:t>
            </a:r>
            <a:r>
              <a:rPr lang="en-US" sz="1700" b="1" u="sng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 often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r>
              <a:rPr kumimoji="0" lang="en-US" sz="17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55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ECAEBF-0389-44D6-AECC-55BBDBADF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Federal Poverty Level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40B42A9-43ED-42BE-9AE7-50F1BDC165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178905"/>
              </p:ext>
            </p:extLst>
          </p:nvPr>
        </p:nvGraphicFramePr>
        <p:xfrm>
          <a:off x="838200" y="1825625"/>
          <a:ext cx="10516336" cy="36035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29084">
                  <a:extLst>
                    <a:ext uri="{9D8B030D-6E8A-4147-A177-3AD203B41FA5}">
                      <a16:colId xmlns:a16="http://schemas.microsoft.com/office/drawing/2014/main" val="2153276767"/>
                    </a:ext>
                  </a:extLst>
                </a:gridCol>
                <a:gridCol w="2629084">
                  <a:extLst>
                    <a:ext uri="{9D8B030D-6E8A-4147-A177-3AD203B41FA5}">
                      <a16:colId xmlns:a16="http://schemas.microsoft.com/office/drawing/2014/main" val="3991438461"/>
                    </a:ext>
                  </a:extLst>
                </a:gridCol>
                <a:gridCol w="2629084">
                  <a:extLst>
                    <a:ext uri="{9D8B030D-6E8A-4147-A177-3AD203B41FA5}">
                      <a16:colId xmlns:a16="http://schemas.microsoft.com/office/drawing/2014/main" val="443189857"/>
                    </a:ext>
                  </a:extLst>
                </a:gridCol>
                <a:gridCol w="2629084">
                  <a:extLst>
                    <a:ext uri="{9D8B030D-6E8A-4147-A177-3AD203B41FA5}">
                      <a16:colId xmlns:a16="http://schemas.microsoft.com/office/drawing/2014/main" val="750362426"/>
                    </a:ext>
                  </a:extLst>
                </a:gridCol>
              </a:tblGrid>
              <a:tr h="451990">
                <a:tc gridSpan="4">
                  <a:txBody>
                    <a:bodyPr/>
                    <a:lstStyle/>
                    <a:p>
                      <a:pPr marL="0" marR="45720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2021 Federal Poverty Limit Guidelines</a:t>
                      </a:r>
                      <a:endParaRPr lang="en-US" sz="3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4118" marR="6411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745397"/>
                  </a:ext>
                </a:extLst>
              </a:tr>
              <a:tr h="891596">
                <a:tc>
                  <a:txBody>
                    <a:bodyPr/>
                    <a:lstStyle/>
                    <a:p>
                      <a:pPr marL="0" marR="238125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Household Members</a:t>
                      </a:r>
                      <a:endParaRPr lang="en-US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4118" marR="64118" marT="0" marB="0"/>
                </a:tc>
                <a:tc>
                  <a:txBody>
                    <a:bodyPr/>
                    <a:lstStyle/>
                    <a:p>
                      <a:pPr marL="0" marR="47625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150% FPL</a:t>
                      </a:r>
                      <a:endParaRPr lang="en-US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4118" marR="64118" marT="0" marB="0"/>
                </a:tc>
                <a:tc>
                  <a:txBody>
                    <a:bodyPr/>
                    <a:lstStyle/>
                    <a:p>
                      <a:pPr marL="0" marR="85725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250% FPL</a:t>
                      </a:r>
                      <a:endParaRPr lang="en-US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4118" marR="64118" marT="0" marB="0"/>
                </a:tc>
                <a:tc>
                  <a:txBody>
                    <a:bodyPr/>
                    <a:lstStyle/>
                    <a:p>
                      <a:pPr marL="0" marR="4572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300% FPL</a:t>
                      </a:r>
                      <a:endParaRPr lang="en-US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4118" marR="64118" marT="0" marB="0"/>
                </a:tc>
                <a:extLst>
                  <a:ext uri="{0D108BD9-81ED-4DB2-BD59-A6C34878D82A}">
                    <a16:rowId xmlns:a16="http://schemas.microsoft.com/office/drawing/2014/main" val="2865883922"/>
                  </a:ext>
                </a:extLst>
              </a:tr>
              <a:tr h="451990">
                <a:tc>
                  <a:txBody>
                    <a:bodyPr/>
                    <a:lstStyle/>
                    <a:p>
                      <a:pPr marL="0" marR="4572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  <a:endParaRPr lang="en-US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4118" marR="64118" marT="0" marB="0"/>
                </a:tc>
                <a:tc>
                  <a:txBody>
                    <a:bodyPr/>
                    <a:lstStyle/>
                    <a:p>
                      <a:pPr marL="0" marR="4572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$19,320</a:t>
                      </a:r>
                      <a:endParaRPr lang="en-US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4118" marR="64118" marT="0" marB="0"/>
                </a:tc>
                <a:tc>
                  <a:txBody>
                    <a:bodyPr/>
                    <a:lstStyle/>
                    <a:p>
                      <a:pPr marL="0" marR="4572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$32,200</a:t>
                      </a:r>
                      <a:endParaRPr lang="en-US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4118" marR="64118" marT="0" marB="0"/>
                </a:tc>
                <a:tc>
                  <a:txBody>
                    <a:bodyPr/>
                    <a:lstStyle/>
                    <a:p>
                      <a:pPr marL="0" marR="4572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$38,640</a:t>
                      </a:r>
                      <a:endParaRPr lang="en-US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4118" marR="64118" marT="0" marB="0"/>
                </a:tc>
                <a:extLst>
                  <a:ext uri="{0D108BD9-81ED-4DB2-BD59-A6C34878D82A}">
                    <a16:rowId xmlns:a16="http://schemas.microsoft.com/office/drawing/2014/main" val="1789499519"/>
                  </a:ext>
                </a:extLst>
              </a:tr>
              <a:tr h="451990">
                <a:tc>
                  <a:txBody>
                    <a:bodyPr/>
                    <a:lstStyle/>
                    <a:p>
                      <a:pPr marL="0" marR="4572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endParaRPr lang="en-US" sz="3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4118" marR="64118" marT="0" marB="0"/>
                </a:tc>
                <a:tc>
                  <a:txBody>
                    <a:bodyPr/>
                    <a:lstStyle/>
                    <a:p>
                      <a:pPr marL="0" marR="4572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$26,130</a:t>
                      </a:r>
                      <a:endParaRPr lang="en-US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4118" marR="64118" marT="0" marB="0"/>
                </a:tc>
                <a:tc>
                  <a:txBody>
                    <a:bodyPr/>
                    <a:lstStyle/>
                    <a:p>
                      <a:pPr marL="0" marR="4572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$43,550</a:t>
                      </a:r>
                      <a:endParaRPr lang="en-US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4118" marR="64118" marT="0" marB="0"/>
                </a:tc>
                <a:tc>
                  <a:txBody>
                    <a:bodyPr/>
                    <a:lstStyle/>
                    <a:p>
                      <a:pPr marL="0" marR="4572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$52,260</a:t>
                      </a:r>
                      <a:endParaRPr lang="en-US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4118" marR="64118" marT="0" marB="0"/>
                </a:tc>
                <a:extLst>
                  <a:ext uri="{0D108BD9-81ED-4DB2-BD59-A6C34878D82A}">
                    <a16:rowId xmlns:a16="http://schemas.microsoft.com/office/drawing/2014/main" val="1361299065"/>
                  </a:ext>
                </a:extLst>
              </a:tr>
              <a:tr h="451990">
                <a:tc>
                  <a:txBody>
                    <a:bodyPr/>
                    <a:lstStyle/>
                    <a:p>
                      <a:pPr marL="0" marR="4572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</a:t>
                      </a:r>
                      <a:endParaRPr lang="en-US" sz="3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4118" marR="64118" marT="0" marB="0"/>
                </a:tc>
                <a:tc>
                  <a:txBody>
                    <a:bodyPr/>
                    <a:lstStyle/>
                    <a:p>
                      <a:pPr marL="0" marR="4572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$32,940</a:t>
                      </a:r>
                      <a:endParaRPr lang="en-US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4118" marR="64118" marT="0" marB="0"/>
                </a:tc>
                <a:tc>
                  <a:txBody>
                    <a:bodyPr/>
                    <a:lstStyle/>
                    <a:p>
                      <a:pPr marL="0" marR="4572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$54,900</a:t>
                      </a:r>
                      <a:endParaRPr lang="en-US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4118" marR="64118" marT="0" marB="0"/>
                </a:tc>
                <a:tc>
                  <a:txBody>
                    <a:bodyPr/>
                    <a:lstStyle/>
                    <a:p>
                      <a:pPr marL="0" marR="4572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$65,880</a:t>
                      </a:r>
                      <a:endParaRPr lang="en-US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4118" marR="64118" marT="0" marB="0"/>
                </a:tc>
                <a:extLst>
                  <a:ext uri="{0D108BD9-81ED-4DB2-BD59-A6C34878D82A}">
                    <a16:rowId xmlns:a16="http://schemas.microsoft.com/office/drawing/2014/main" val="1588252099"/>
                  </a:ext>
                </a:extLst>
              </a:tr>
              <a:tr h="451990">
                <a:tc>
                  <a:txBody>
                    <a:bodyPr/>
                    <a:lstStyle/>
                    <a:p>
                      <a:pPr marL="0" marR="4572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b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</a:t>
                      </a:r>
                      <a:endParaRPr lang="en-US" sz="3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4118" marR="64118" marT="0" marB="0"/>
                </a:tc>
                <a:tc>
                  <a:txBody>
                    <a:bodyPr/>
                    <a:lstStyle/>
                    <a:p>
                      <a:pPr marL="0" marR="4572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b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$39,750</a:t>
                      </a:r>
                      <a:endParaRPr lang="en-US" sz="3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4118" marR="64118" marT="0" marB="0"/>
                </a:tc>
                <a:tc>
                  <a:txBody>
                    <a:bodyPr/>
                    <a:lstStyle/>
                    <a:p>
                      <a:pPr marL="0" marR="4572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b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$66,250</a:t>
                      </a:r>
                      <a:endParaRPr lang="en-US" sz="3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4118" marR="64118" marT="0" marB="0"/>
                </a:tc>
                <a:tc>
                  <a:txBody>
                    <a:bodyPr/>
                    <a:lstStyle/>
                    <a:p>
                      <a:pPr marL="0" marR="4572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b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$79,500</a:t>
                      </a:r>
                      <a:endParaRPr lang="en-US" sz="3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4118" marR="64118" marT="0" marB="0"/>
                </a:tc>
                <a:extLst>
                  <a:ext uri="{0D108BD9-81ED-4DB2-BD59-A6C34878D82A}">
                    <a16:rowId xmlns:a16="http://schemas.microsoft.com/office/drawing/2014/main" val="2662622034"/>
                  </a:ext>
                </a:extLst>
              </a:tr>
              <a:tr h="451990">
                <a:tc>
                  <a:txBody>
                    <a:bodyPr/>
                    <a:lstStyle/>
                    <a:p>
                      <a:pPr marL="0" marR="4572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</a:t>
                      </a:r>
                      <a:endParaRPr lang="en-US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4118" marR="64118" marT="0" marB="0"/>
                </a:tc>
                <a:tc>
                  <a:txBody>
                    <a:bodyPr/>
                    <a:lstStyle/>
                    <a:p>
                      <a:pPr marL="0" marR="4572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$46,560</a:t>
                      </a:r>
                      <a:endParaRPr lang="en-US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4118" marR="64118" marT="0" marB="0"/>
                </a:tc>
                <a:tc>
                  <a:txBody>
                    <a:bodyPr/>
                    <a:lstStyle/>
                    <a:p>
                      <a:pPr marL="0" marR="4572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$77,600</a:t>
                      </a:r>
                      <a:endParaRPr lang="en-US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4118" marR="64118" marT="0" marB="0"/>
                </a:tc>
                <a:tc>
                  <a:txBody>
                    <a:bodyPr/>
                    <a:lstStyle/>
                    <a:p>
                      <a:pPr marL="0" marR="4572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$93,120</a:t>
                      </a:r>
                      <a:endParaRPr lang="en-US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4118" marR="64118" marT="0" marB="0"/>
                </a:tc>
                <a:extLst>
                  <a:ext uri="{0D108BD9-81ED-4DB2-BD59-A6C34878D82A}">
                    <a16:rowId xmlns:a16="http://schemas.microsoft.com/office/drawing/2014/main" val="114107646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7928231-2F11-461B-A229-07C431D567CE}"/>
              </a:ext>
            </a:extLst>
          </p:cNvPr>
          <p:cNvSpPr txBox="1"/>
          <p:nvPr/>
        </p:nvSpPr>
        <p:spPr>
          <a:xfrm>
            <a:off x="2043953" y="5806802"/>
            <a:ext cx="9072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Full Time Minimum Wage ($7.25/</a:t>
            </a:r>
            <a:r>
              <a:rPr lang="en-US" sz="2800" b="1" dirty="0" err="1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hr</a:t>
            </a:r>
            <a:r>
              <a:rPr lang="en-US" sz="28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): $15,080/year </a:t>
            </a:r>
          </a:p>
        </p:txBody>
      </p:sp>
    </p:spTree>
    <p:extLst>
      <p:ext uri="{BB962C8B-B14F-4D97-AF65-F5344CB8AC3E}">
        <p14:creationId xmlns:p14="http://schemas.microsoft.com/office/powerpoint/2010/main" val="3377986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9019B-7645-4ACD-8CAE-5590DDD53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202" y="1334193"/>
            <a:ext cx="10774704" cy="53397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5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Low income households pay as much as </a:t>
            </a:r>
            <a:r>
              <a:rPr lang="en-US" sz="20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30%</a:t>
            </a:r>
            <a:r>
              <a:rPr lang="en-US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of income on home energy costs.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Black and Latino/a/x families have disproportionately high energy burdens</a:t>
            </a:r>
            <a:endParaRPr lang="en-US" sz="14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>
              <a:buNone/>
            </a:pPr>
            <a:endParaRPr lang="en-US" sz="18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>
              <a:buNone/>
            </a:pPr>
            <a:endParaRPr lang="en-US" sz="18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>
              <a:buNone/>
            </a:pPr>
            <a:endParaRPr lang="en-US" sz="18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>
              <a:buNone/>
            </a:pPr>
            <a:endParaRPr lang="en-US" sz="18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>
              <a:buNone/>
            </a:pPr>
            <a:endParaRPr lang="en-US" sz="18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>
              <a:buNone/>
            </a:pPr>
            <a:endParaRPr lang="en-US" sz="18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Water / wastewater also regularly exceeds </a:t>
            </a:r>
            <a:r>
              <a:rPr lang="en-US" sz="20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10%</a:t>
            </a:r>
            <a:r>
              <a:rPr lang="en-US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of income for low income households.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0ABBF3-BF3E-4D3E-A160-5A089DFCE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Utility Unaffordability Pre-COVID-19</a:t>
            </a:r>
          </a:p>
        </p:txBody>
      </p:sp>
      <p:pic>
        <p:nvPicPr>
          <p:cNvPr id="6" name="Picture 2" descr="Datapoint Images showing that the energy burden of Black, Hispanic, and Native American Households is respecively 43%, 20%, and 45% higher than that of white (Non-Hispanic) Households">
            <a:extLst>
              <a:ext uri="{FF2B5EF4-FFF2-40B4-BE49-F238E27FC236}">
                <a16:creationId xmlns:a16="http://schemas.microsoft.com/office/drawing/2014/main" id="{55B5047F-A1AD-4AD7-A68E-37BBFB0B6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71" y="2493315"/>
            <a:ext cx="9173966" cy="210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647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CEEE-01 Energy Burden - National.pdf - Adobe Acrobat Reader DC">
            <a:extLst>
              <a:ext uri="{FF2B5EF4-FFF2-40B4-BE49-F238E27FC236}">
                <a16:creationId xmlns:a16="http://schemas.microsoft.com/office/drawing/2014/main" id="{E0C38533-F8CD-4668-84BF-0B521CD221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1" t="12238" r="26617" b="735"/>
          <a:stretch/>
        </p:blipFill>
        <p:spPr>
          <a:xfrm>
            <a:off x="298704" y="260536"/>
            <a:ext cx="11594592" cy="645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06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9019B-7645-4ACD-8CAE-5590DDD53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202" y="1344707"/>
            <a:ext cx="10515600" cy="53292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5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Low-income households – disproportionately so in Black and Latino/a/x communities – experienced greatest job loss, food and medicine insecurity, and accrual of debt. </a:t>
            </a: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Utility usage has increased as families spent (and continue to spend) more time at home – using more water, electricity, heating services, and internet than ever.  </a:t>
            </a: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These same households are also at a higher risk of exposure to COVID-19 and have experienced greater hospitalization rates and death.</a:t>
            </a: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Low and fixed income households have struggled to access stimulus payments and other federal stimulus benefits.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0ABBF3-BF3E-4D3E-A160-5A089DFC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51776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Utility Unaffordability During COVID-19</a:t>
            </a:r>
          </a:p>
        </p:txBody>
      </p:sp>
    </p:spTree>
    <p:extLst>
      <p:ext uri="{BB962C8B-B14F-4D97-AF65-F5344CB8AC3E}">
        <p14:creationId xmlns:p14="http://schemas.microsoft.com/office/powerpoint/2010/main" val="497039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4CF81C5E78194DAADA7A46BFE140EA" ma:contentTypeVersion="8" ma:contentTypeDescription="Create a new document." ma:contentTypeScope="" ma:versionID="48e448a9f698c5eeced072782ca97d2a">
  <xsd:schema xmlns:xsd="http://www.w3.org/2001/XMLSchema" xmlns:xs="http://www.w3.org/2001/XMLSchema" xmlns:p="http://schemas.microsoft.com/office/2006/metadata/properties" xmlns:ns2="f66b2ad4-5fff-4dbc-8de8-6f68fcd7cbaf" xmlns:ns3="14ce1403-d6a9-421e-91a9-c43f38ddf313" targetNamespace="http://schemas.microsoft.com/office/2006/metadata/properties" ma:root="true" ma:fieldsID="3bbb7d75e7ee113fd2b3e5797077edd8" ns2:_="" ns3:_="">
    <xsd:import namespace="f66b2ad4-5fff-4dbc-8de8-6f68fcd7cbaf"/>
    <xsd:import namespace="14ce1403-d6a9-421e-91a9-c43f38ddf3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b2ad4-5fff-4dbc-8de8-6f68fcd7cb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ce1403-d6a9-421e-91a9-c43f38ddf31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10D9C6-8C6B-4043-B608-A3B17F86F846}">
  <ds:schemaRefs>
    <ds:schemaRef ds:uri="http://purl.org/dc/terms/"/>
    <ds:schemaRef ds:uri="http://schemas.microsoft.com/office/2006/metadata/properties"/>
    <ds:schemaRef ds:uri="14ce1403-d6a9-421e-91a9-c43f38ddf313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f66b2ad4-5fff-4dbc-8de8-6f68fcd7cba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F8CFE3D-36DE-4B78-B7A5-E9C048593F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CE6962-5E0A-4DE1-B7E6-8E62EAE46924}">
  <ds:schemaRefs>
    <ds:schemaRef ds:uri="14ce1403-d6a9-421e-91a9-c43f38ddf313"/>
    <ds:schemaRef ds:uri="f66b2ad4-5fff-4dbc-8de8-6f68fcd7cba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5168</TotalTime>
  <Words>2238</Words>
  <Application>Microsoft Office PowerPoint</Application>
  <PresentationFormat>Widescreen</PresentationFormat>
  <Paragraphs>366</Paragraphs>
  <Slides>36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Helvetica</vt:lpstr>
      <vt:lpstr>Wingdings</vt:lpstr>
      <vt:lpstr>Wingdings 2</vt:lpstr>
      <vt:lpstr>Office Theme</vt:lpstr>
      <vt:lpstr>Introduction to Utility Law  and Assistance Programs</vt:lpstr>
      <vt:lpstr>Pennsylvania Utility Law Project</vt:lpstr>
      <vt:lpstr>Dr. King’s Legacy</vt:lpstr>
      <vt:lpstr>   Systematic Inequities  and Barriers to Utility Service</vt:lpstr>
      <vt:lpstr>Systematic Inequities and Barriers to Utility Service</vt:lpstr>
      <vt:lpstr>Federal Poverty Level</vt:lpstr>
      <vt:lpstr>Utility Unaffordability Pre-COVID-19</vt:lpstr>
      <vt:lpstr>PowerPoint Presentation</vt:lpstr>
      <vt:lpstr>Utility Unaffordability During COVID-19</vt:lpstr>
      <vt:lpstr>Other Critical Factors Driving Utility Affordability Crisis </vt:lpstr>
      <vt:lpstr>Utility Insecurity Causes Lasting Harm</vt:lpstr>
      <vt:lpstr>The housing crisis and economic recession of 2008 provides a cautionary tale.</vt:lpstr>
      <vt:lpstr>Looming Crisis</vt:lpstr>
      <vt:lpstr>Utility Law and Consumer Protections</vt:lpstr>
      <vt:lpstr>Utility Basics</vt:lpstr>
      <vt:lpstr>Protections from Termination</vt:lpstr>
      <vt:lpstr>Tenant Statistics and Vulnerability</vt:lpstr>
      <vt:lpstr>Utility Rights &amp; Obligations: Tenants</vt:lpstr>
      <vt:lpstr>Emergency COVID Utility Relief</vt:lpstr>
      <vt:lpstr>Low Income Household Water Assistance Program - LIHWAP</vt:lpstr>
      <vt:lpstr>Emergency Rental [and Utility] Assistance Program (ERAP)</vt:lpstr>
      <vt:lpstr>Emergency Rental [and Utility] Assistance</vt:lpstr>
      <vt:lpstr>Homeowners Assistance Fund (HAF)</vt:lpstr>
      <vt:lpstr>Emergency Broadband Benefit (EBB)</vt:lpstr>
      <vt:lpstr>Federal Programs</vt:lpstr>
      <vt:lpstr>Lifeline</vt:lpstr>
      <vt:lpstr>Low Income Home Energy Assistance Program (LIHEAP)</vt:lpstr>
      <vt:lpstr>Low Income Home Energy Assistance Program (LIHEAP)</vt:lpstr>
      <vt:lpstr>Weatherization Assistance Program (WAP)</vt:lpstr>
      <vt:lpstr>Clean &amp; Tune Program (Pilot)</vt:lpstr>
      <vt:lpstr>Utility-Specific Programs</vt:lpstr>
      <vt:lpstr>Customer Assistance Programs (CAP) </vt:lpstr>
      <vt:lpstr>Hardship Fund Programs</vt:lpstr>
      <vt:lpstr>Low Income Usage Reduction Program (LIURP)</vt:lpstr>
      <vt:lpstr>Resources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Pennsylvania’s Housing Crisis</dc:title>
  <dc:creator>Elizabeth Marx</dc:creator>
  <cp:lastModifiedBy>Madi Keaton</cp:lastModifiedBy>
  <cp:revision>65</cp:revision>
  <dcterms:created xsi:type="dcterms:W3CDTF">2021-03-31T05:59:08Z</dcterms:created>
  <dcterms:modified xsi:type="dcterms:W3CDTF">2022-01-31T15:37:24Z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0x010100434CF81C5E78194DAADA7A46BFE140EA</vt:lpwstr>
  </property>
</Properties>
</file>