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  <p:sldMasterId id="2147483696" r:id="rId5"/>
    <p:sldMasterId id="2147483708" r:id="rId6"/>
  </p:sldMasterIdLst>
  <p:notesMasterIdLst>
    <p:notesMasterId r:id="rId57"/>
  </p:notesMasterIdLst>
  <p:handoutMasterIdLst>
    <p:handoutMasterId r:id="rId58"/>
  </p:handoutMasterIdLst>
  <p:sldIdLst>
    <p:sldId id="256" r:id="rId7"/>
    <p:sldId id="390" r:id="rId8"/>
    <p:sldId id="259" r:id="rId9"/>
    <p:sldId id="413" r:id="rId10"/>
    <p:sldId id="439" r:id="rId11"/>
    <p:sldId id="363" r:id="rId12"/>
    <p:sldId id="267" r:id="rId13"/>
    <p:sldId id="310" r:id="rId14"/>
    <p:sldId id="444" r:id="rId15"/>
    <p:sldId id="451" r:id="rId16"/>
    <p:sldId id="452" r:id="rId17"/>
    <p:sldId id="454" r:id="rId18"/>
    <p:sldId id="453" r:id="rId19"/>
    <p:sldId id="455" r:id="rId20"/>
    <p:sldId id="445" r:id="rId21"/>
    <p:sldId id="431" r:id="rId22"/>
    <p:sldId id="430" r:id="rId23"/>
    <p:sldId id="388" r:id="rId24"/>
    <p:sldId id="450" r:id="rId25"/>
    <p:sldId id="447" r:id="rId26"/>
    <p:sldId id="449" r:id="rId27"/>
    <p:sldId id="438" r:id="rId28"/>
    <p:sldId id="348" r:id="rId29"/>
    <p:sldId id="349" r:id="rId30"/>
    <p:sldId id="407" r:id="rId31"/>
    <p:sldId id="350" r:id="rId32"/>
    <p:sldId id="334" r:id="rId33"/>
    <p:sldId id="375" r:id="rId34"/>
    <p:sldId id="361" r:id="rId35"/>
    <p:sldId id="352" r:id="rId36"/>
    <p:sldId id="353" r:id="rId37"/>
    <p:sldId id="379" r:id="rId38"/>
    <p:sldId id="441" r:id="rId39"/>
    <p:sldId id="355" r:id="rId40"/>
    <p:sldId id="356" r:id="rId41"/>
    <p:sldId id="440" r:id="rId42"/>
    <p:sldId id="436" r:id="rId43"/>
    <p:sldId id="428" r:id="rId44"/>
    <p:sldId id="357" r:id="rId45"/>
    <p:sldId id="358" r:id="rId46"/>
    <p:sldId id="315" r:id="rId47"/>
    <p:sldId id="322" r:id="rId48"/>
    <p:sldId id="325" r:id="rId49"/>
    <p:sldId id="326" r:id="rId50"/>
    <p:sldId id="319" r:id="rId51"/>
    <p:sldId id="418" r:id="rId52"/>
    <p:sldId id="419" r:id="rId53"/>
    <p:sldId id="421" r:id="rId54"/>
    <p:sldId id="443" r:id="rId55"/>
    <p:sldId id="442" r:id="rId56"/>
  </p:sldIdLst>
  <p:sldSz cx="12192000" cy="6858000"/>
  <p:notesSz cx="7010400" cy="9296400"/>
  <p:defaultTextStyle>
    <a:lvl1pPr defTabSz="457200">
      <a:defRPr>
        <a:latin typeface="Corbel"/>
        <a:ea typeface="Corbel"/>
        <a:cs typeface="Corbel"/>
        <a:sym typeface="Corbel"/>
      </a:defRPr>
    </a:lvl1pPr>
    <a:lvl2pPr indent="457200" defTabSz="457200">
      <a:defRPr>
        <a:latin typeface="Corbel"/>
        <a:ea typeface="Corbel"/>
        <a:cs typeface="Corbel"/>
        <a:sym typeface="Corbel"/>
      </a:defRPr>
    </a:lvl2pPr>
    <a:lvl3pPr indent="914400" defTabSz="457200">
      <a:defRPr>
        <a:latin typeface="Corbel"/>
        <a:ea typeface="Corbel"/>
        <a:cs typeface="Corbel"/>
        <a:sym typeface="Corbel"/>
      </a:defRPr>
    </a:lvl3pPr>
    <a:lvl4pPr indent="1371600" defTabSz="457200">
      <a:defRPr>
        <a:latin typeface="Corbel"/>
        <a:ea typeface="Corbel"/>
        <a:cs typeface="Corbel"/>
        <a:sym typeface="Corbel"/>
      </a:defRPr>
    </a:lvl4pPr>
    <a:lvl5pPr indent="1828800" defTabSz="457200">
      <a:defRPr>
        <a:latin typeface="Corbel"/>
        <a:ea typeface="Corbel"/>
        <a:cs typeface="Corbel"/>
        <a:sym typeface="Corbel"/>
      </a:defRPr>
    </a:lvl5pPr>
    <a:lvl6pPr indent="2286000" defTabSz="457200">
      <a:defRPr>
        <a:latin typeface="Corbel"/>
        <a:ea typeface="Corbel"/>
        <a:cs typeface="Corbel"/>
        <a:sym typeface="Corbel"/>
      </a:defRPr>
    </a:lvl6pPr>
    <a:lvl7pPr indent="2743200" defTabSz="457200">
      <a:defRPr>
        <a:latin typeface="Corbel"/>
        <a:ea typeface="Corbel"/>
        <a:cs typeface="Corbel"/>
        <a:sym typeface="Corbel"/>
      </a:defRPr>
    </a:lvl7pPr>
    <a:lvl8pPr indent="3200400" defTabSz="457200">
      <a:defRPr>
        <a:latin typeface="Corbel"/>
        <a:ea typeface="Corbel"/>
        <a:cs typeface="Corbel"/>
        <a:sym typeface="Corbel"/>
      </a:defRPr>
    </a:lvl8pPr>
    <a:lvl9pPr indent="3657600" defTabSz="457200">
      <a:defRPr>
        <a:latin typeface="Corbel"/>
        <a:ea typeface="Corbel"/>
        <a:cs typeface="Corbel"/>
        <a:sym typeface="Corbe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B54897-C76C-2222-A179-AA31B5F67EEA}" name="Madi Keaton" initials="MK" userId="S::mkeaton@pautilitylawproject.org::24fc5672-aa3e-4615-8f1a-2c6e1f422f1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Cicero" initials="PC" lastIdx="11" clrIdx="0"/>
  <p:cmAuthor id="2" name="Joline Price" initials="JP" lastIdx="3" clrIdx="1"/>
  <p:cmAuthor id="3" name="Dan Vitek" initials="DV" lastIdx="1" clrIdx="2">
    <p:extLst>
      <p:ext uri="{19B8F6BF-5375-455C-9EA6-DF929625EA0E}">
        <p15:presenceInfo xmlns:p15="http://schemas.microsoft.com/office/powerpoint/2012/main" userId="4e8d1e4132fccb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A2524-7821-866C-E197-438610A02AA9}" v="1" dt="2022-04-18T16:40:36.338"/>
    <p1510:client id="{C6E10496-56E6-B338-7106-EC06E2AAFD16}" v="5" dt="2022-04-18T16:13:21.095"/>
    <p1510:client id="{CBD88FE7-A4D7-4153-8876-770014A113A1}" v="296" dt="2022-04-18T16:53:08.24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D2E2"/>
          </a:solidFill>
        </a:fill>
      </a:tcStyle>
    </a:wholeTbl>
    <a:band2H>
      <a:tcTxStyle/>
      <a:tcStyle>
        <a:tcBdr/>
        <a:fill>
          <a:solidFill>
            <a:srgbClr val="E8EAF1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66AC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66AC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66AC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BD7EF"/>
          </a:solidFill>
        </a:fill>
      </a:tcStyle>
    </a:wholeTbl>
    <a:band2H>
      <a:tcTxStyle/>
      <a:tcStyle>
        <a:tcBdr/>
        <a:fill>
          <a:solidFill>
            <a:srgbClr val="E7ECF7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97FD5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97FD5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97FD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DBDF"/>
          </a:solidFill>
        </a:fill>
      </a:tcStyle>
    </a:wholeTbl>
    <a:band2H>
      <a:tcTxStyle/>
      <a:tcStyle>
        <a:tcBdr/>
        <a:fill>
          <a:solidFill>
            <a:srgbClr val="EFEEF0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90A0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90A0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90A0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A66AC"/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A66AC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orbel"/>
          <a:ea typeface="Corbel"/>
          <a:cs typeface="Corbe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61" Type="http://schemas.openxmlformats.org/officeDocument/2006/relationships/viewProps" Target="viewProps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microsoft.com/office/2015/10/relationships/revisionInfo" Target="revisionInfo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commentAuthors" Target="commentAuthor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presProps" Target="presProps.xml"/><Relationship Id="rId65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38145" cy="465743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3"/>
            <a:ext cx="3038145" cy="465743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14E5CB8A-13E9-401E-92D2-494481ED9BC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58"/>
            <a:ext cx="3038145" cy="465742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C733039-DDC2-4D67-BF52-88E379FC8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12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</p:spPr>
        <p:txBody>
          <a:bodyPr lIns="92302" tIns="46151" rIns="92302" bIns="46151"/>
          <a:lstStyle/>
          <a:p>
            <a:pPr lvl="0"/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2302" tIns="46151" rIns="92302" bIns="46151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569436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43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4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3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5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756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093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87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42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012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375859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2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552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502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62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71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81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923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652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30741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783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40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418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589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888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72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537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117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3189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63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98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62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8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778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Mention foreign load. </a:t>
            </a:r>
          </a:p>
        </p:txBody>
      </p:sp>
    </p:spTree>
    <p:extLst>
      <p:ext uri="{BB962C8B-B14F-4D97-AF65-F5344CB8AC3E}">
        <p14:creationId xmlns:p14="http://schemas.microsoft.com/office/powerpoint/2010/main" val="2982565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028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646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2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36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49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44264">
              <a:defRPr/>
            </a:pPr>
            <a:endParaRPr lang="en-US" sz="2100"/>
          </a:p>
        </p:txBody>
      </p:sp>
    </p:spTree>
    <p:extLst>
      <p:ext uri="{BB962C8B-B14F-4D97-AF65-F5344CB8AC3E}">
        <p14:creationId xmlns:p14="http://schemas.microsoft.com/office/powerpoint/2010/main" val="1434391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0" defTabSz="444264">
              <a:defRPr/>
            </a:pPr>
            <a:endParaRPr lang="en-US" sz="2300"/>
          </a:p>
        </p:txBody>
      </p:sp>
    </p:spTree>
    <p:extLst>
      <p:ext uri="{BB962C8B-B14F-4D97-AF65-F5344CB8AC3E}">
        <p14:creationId xmlns:p14="http://schemas.microsoft.com/office/powerpoint/2010/main" val="2349369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5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761998"/>
            <a:ext cx="9141619" cy="5334003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0" name="Shape 10"/>
          <p:cNvSpPr/>
          <p:nvPr/>
        </p:nvSpPr>
        <p:spPr>
          <a:xfrm>
            <a:off x="9270262" y="761998"/>
            <a:ext cx="2925319" cy="5334003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069847" y="0"/>
            <a:ext cx="7315201" cy="455371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5900" spc="-1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5900" spc="-1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100015" y="4670245"/>
            <a:ext cx="7315201" cy="218775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1200"/>
              </a:spcBef>
              <a:buClrTx/>
              <a:buSzTx/>
              <a:buFontTx/>
              <a:buNone/>
              <a:defRPr sz="2200">
                <a:solidFill>
                  <a:srgbClr val="DAE0E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DAE0EF"/>
                </a:solidFill>
              </a:rP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1828800" y="2743200"/>
            <a:ext cx="9497485" cy="33877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800">
                <a:solidFill>
                  <a:srgbClr val="17406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17406D"/>
                </a:solidFill>
              </a:rPr>
              <a:t>Click to edit Master text styles</a:t>
            </a:r>
          </a:p>
        </p:txBody>
      </p:sp>
      <p:sp>
        <p:nvSpPr>
          <p:cNvPr id="82" name="Shape 82"/>
          <p:cNvSpPr/>
          <p:nvPr/>
        </p:nvSpPr>
        <p:spPr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rgbClr val="009DD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1828800" y="1447800"/>
            <a:ext cx="10160000" cy="129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xfrm>
            <a:off x="0" y="1886267"/>
            <a:ext cx="1727200" cy="4343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812800" y="0"/>
            <a:ext cx="108712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812800" y="1589567"/>
            <a:ext cx="5181600" cy="526843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</a:p>
          <a:p>
            <a:pPr lvl="1">
              <a:defRPr sz="1800"/>
            </a:pPr>
            <a:r>
              <a:rPr sz="2900"/>
              <a:t>Second level</a:t>
            </a:r>
          </a:p>
          <a:p>
            <a:pPr lvl="2">
              <a:defRPr sz="1800"/>
            </a:pPr>
            <a:r>
              <a:rPr sz="2900"/>
              <a:t>Third level</a:t>
            </a:r>
          </a:p>
          <a:p>
            <a:pPr lvl="3">
              <a:defRPr sz="1800"/>
            </a:pPr>
            <a:r>
              <a:rPr sz="2900"/>
              <a:t>Fourth level</a:t>
            </a:r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711200" y="0"/>
            <a:ext cx="108712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812800" y="2438400"/>
            <a:ext cx="5181600" cy="4419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</a:p>
          <a:p>
            <a:pPr lvl="1">
              <a:defRPr sz="1800"/>
            </a:pPr>
            <a:r>
              <a:rPr sz="2900"/>
              <a:t>Second level</a:t>
            </a:r>
          </a:p>
          <a:p>
            <a:pPr lvl="2">
              <a:defRPr sz="1800"/>
            </a:pPr>
            <a:r>
              <a:rPr sz="2900"/>
              <a:t>Third level</a:t>
            </a:r>
          </a:p>
          <a:p>
            <a:pPr lvl="3">
              <a:defRPr sz="1800"/>
            </a:pPr>
            <a:r>
              <a:rPr sz="2900"/>
              <a:t>Fourth level</a:t>
            </a:r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812800" y="137915"/>
            <a:ext cx="10871200" cy="117197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12800" y="0"/>
            <a:ext cx="107696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12800" y="1752600"/>
            <a:ext cx="2133600" cy="5105400"/>
          </a:xfrm>
          <a:prstGeom prst="rect">
            <a:avLst/>
          </a:prstGeom>
          <a:solidFill>
            <a:srgbClr val="009DD9"/>
          </a:solidFill>
          <a:ln w="50800" cap="sq">
            <a:solidFill>
              <a:srgbClr val="009DD9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2133600" y="5486400"/>
            <a:ext cx="97536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700"/>
            </a:lvl1pPr>
          </a:lstStyle>
          <a:p>
            <a:pPr lvl="0">
              <a:defRPr sz="1800"/>
            </a:pPr>
            <a:r>
              <a:rPr sz="1700"/>
              <a:t>Click to edit Master text styles</a:t>
            </a:r>
          </a:p>
        </p:txBody>
      </p:sp>
      <p:sp>
        <p:nvSpPr>
          <p:cNvPr id="106" name="Shape 106"/>
          <p:cNvSpPr/>
          <p:nvPr/>
        </p:nvSpPr>
        <p:spPr>
          <a:xfrm>
            <a:off x="-12192" y="4572000"/>
            <a:ext cx="12192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-12193" y="4663440"/>
            <a:ext cx="1950722" cy="713233"/>
          </a:xfrm>
          <a:prstGeom prst="rect">
            <a:avLst/>
          </a:prstGeom>
          <a:solidFill>
            <a:srgbClr val="009DD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2060448" y="4654296"/>
            <a:ext cx="10131553" cy="713233"/>
          </a:xfrm>
          <a:prstGeom prst="rect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2133600" y="4495800"/>
            <a:ext cx="97536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10" name="Shape 110"/>
          <p:cNvSpPr/>
          <p:nvPr/>
        </p:nvSpPr>
        <p:spPr>
          <a:xfrm>
            <a:off x="1930399" y="0"/>
            <a:ext cx="134114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xfrm>
            <a:off x="0" y="4667248"/>
            <a:ext cx="1930400" cy="66357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812800" y="0"/>
            <a:ext cx="108712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</a:p>
          <a:p>
            <a:pPr lvl="1">
              <a:defRPr sz="1800"/>
            </a:pPr>
            <a:r>
              <a:rPr sz="2900"/>
              <a:t>Second level</a:t>
            </a:r>
          </a:p>
          <a:p>
            <a:pPr lvl="2">
              <a:defRPr sz="1800"/>
            </a:pPr>
            <a:r>
              <a:rPr sz="2900"/>
              <a:t>Third level</a:t>
            </a:r>
          </a:p>
          <a:p>
            <a:pPr lvl="3">
              <a:defRPr sz="1800"/>
            </a:pPr>
            <a:r>
              <a:rPr sz="2900"/>
              <a:t>Fourth level</a:t>
            </a:r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737600" y="0"/>
            <a:ext cx="2743200" cy="67357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609600" y="609600"/>
            <a:ext cx="7416800" cy="6248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</a:p>
          <a:p>
            <a:pPr lvl="1">
              <a:defRPr sz="1800"/>
            </a:pPr>
            <a:r>
              <a:rPr sz="2900"/>
              <a:t>Second level</a:t>
            </a:r>
          </a:p>
          <a:p>
            <a:pPr lvl="2">
              <a:defRPr sz="1800"/>
            </a:pPr>
            <a:r>
              <a:rPr sz="2900"/>
              <a:t>Third level</a:t>
            </a:r>
          </a:p>
          <a:p>
            <a:pPr lvl="3">
              <a:defRPr sz="1800"/>
            </a:pPr>
            <a:r>
              <a:rPr sz="2900"/>
              <a:t>Fourth level</a:t>
            </a:r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  <p:sp>
        <p:nvSpPr>
          <p:cNvPr id="119" name="Shape 119"/>
          <p:cNvSpPr/>
          <p:nvPr/>
        </p:nvSpPr>
        <p:spPr>
          <a:xfrm>
            <a:off x="8128423" y="0"/>
            <a:ext cx="42672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8189383" y="609600"/>
            <a:ext cx="304801" cy="6248400"/>
          </a:xfrm>
          <a:prstGeom prst="rect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8189383" y="0"/>
            <a:ext cx="304801" cy="533400"/>
          </a:xfrm>
          <a:prstGeom prst="rect">
            <a:avLst/>
          </a:prstGeom>
          <a:solidFill>
            <a:srgbClr val="009DD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 rot="5400000">
            <a:off x="8075083" y="103716"/>
            <a:ext cx="533401" cy="325968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447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9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252919" y="266587"/>
            <a:ext cx="2947482" cy="631568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3600" spc="-6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6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3869268" y="6858"/>
            <a:ext cx="7315201" cy="6835141"/>
          </a:xfrm>
          <a:prstGeom prst="rect">
            <a:avLst/>
          </a:prstGeom>
        </p:spPr>
        <p:txBody>
          <a:bodyPr anchor="ctr"/>
          <a:lstStyle>
            <a:lvl1pPr marL="182879" indent="-182879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06119" indent="-2032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188719" indent="-2286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6785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1357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Fifth level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859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595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3051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950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86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23083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5112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9336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362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69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3600" spc="-6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6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4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13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752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533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071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513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69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008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638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lumMod val="50000"/>
                    <a:lumOff val="50000"/>
                  </a:prstClr>
                </a:solidFill>
              </a:rPr>
              <a:t>Basic Utility Practice Presentation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>
                <a:solidFill>
                  <a:srgbClr val="4A66AC"/>
                </a:solidFill>
              </a:rPr>
              <a:pPr/>
              <a:t>‹#›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9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7" name="Shape 47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56031" y="0"/>
            <a:ext cx="2834641" cy="352044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200" spc="-6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200" spc="-6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3867911" y="11430"/>
            <a:ext cx="7315201" cy="6835141"/>
          </a:xfrm>
          <a:prstGeom prst="rect">
            <a:avLst/>
          </a:prstGeom>
        </p:spPr>
        <p:txBody>
          <a:bodyPr anchor="ctr"/>
          <a:lstStyle>
            <a:lvl1pPr marL="182879" indent="-182879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06119" indent="-2032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188719" indent="-2286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6785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1357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Fifth level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256031" y="1143000"/>
            <a:ext cx="2834641" cy="237744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200" spc="-6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200" spc="-6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256031" y="3493008"/>
            <a:ext cx="2834641" cy="232257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252919" y="266587"/>
            <a:ext cx="2947482" cy="6315684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3600" spc="-6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6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1" cy="5993892"/>
          </a:xfrm>
          <a:prstGeom prst="rect">
            <a:avLst/>
          </a:prstGeom>
        </p:spPr>
        <p:txBody>
          <a:bodyPr/>
          <a:lstStyle>
            <a:lvl1pPr marL="182879" indent="-182879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06119" indent="-2032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188719" indent="-2286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6785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1357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Fifth level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rgbClr val="4A66AC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381000" y="133350"/>
            <a:ext cx="2819400" cy="6667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3600" spc="-60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6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3867911" y="868680"/>
            <a:ext cx="7315201" cy="5989321"/>
          </a:xfrm>
          <a:prstGeom prst="rect">
            <a:avLst/>
          </a:prstGeom>
        </p:spPr>
        <p:txBody>
          <a:bodyPr/>
          <a:lstStyle>
            <a:lvl1pPr marL="182879" indent="-182879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06119" indent="-2032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188719" indent="-228600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6785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135777" indent="-261257">
              <a:lnSpc>
                <a:spcPct val="90000"/>
              </a:lnSpc>
              <a:spcBef>
                <a:spcPts val="1200"/>
              </a:spcBef>
              <a:buClr>
                <a:srgbClr val="4A66AC"/>
              </a:buClr>
              <a:buSzPct val="100000"/>
              <a:buFont typeface="Wingdings 2"/>
              <a:buChar char="●"/>
              <a:defRPr sz="2000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595959"/>
                </a:solidFill>
              </a:rPr>
              <a:t>Fifth level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</p:spPr>
        <p:txBody>
          <a:bodyPr>
            <a:spAutoFit/>
          </a:bodyPr>
          <a:lstStyle>
            <a:lvl1pPr algn="r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-12193" y="6053328"/>
            <a:ext cx="2999234" cy="713233"/>
          </a:xfrm>
          <a:prstGeom prst="rect">
            <a:avLst/>
          </a:prstGeom>
          <a:solidFill>
            <a:srgbClr val="009DD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45535" y="6044184"/>
            <a:ext cx="9046465" cy="713233"/>
          </a:xfrm>
          <a:prstGeom prst="rect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3149600" y="2324100"/>
            <a:ext cx="8636000" cy="3543300"/>
          </a:xfrm>
          <a:prstGeom prst="rect">
            <a:avLst/>
          </a:prstGeom>
        </p:spPr>
        <p:txBody>
          <a:bodyPr anchor="b"/>
          <a:lstStyle>
            <a:lvl1pPr>
              <a:defRPr cap="all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400" cap="all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xfrm>
            <a:off x="3149600" y="5927873"/>
            <a:ext cx="8940800" cy="930127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26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subtitle style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406D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00"/>
              <a:t>Click to edit Master text styles</a:t>
            </a:r>
          </a:p>
          <a:p>
            <a:pPr lvl="1">
              <a:defRPr sz="1800"/>
            </a:pPr>
            <a:r>
              <a:rPr sz="2900"/>
              <a:t>Second level</a:t>
            </a:r>
          </a:p>
          <a:p>
            <a:pPr lvl="2">
              <a:defRPr sz="1800"/>
            </a:pPr>
            <a:r>
              <a:rPr sz="2900"/>
              <a:t>Third level</a:t>
            </a:r>
          </a:p>
          <a:p>
            <a:pPr lvl="3">
              <a:defRPr sz="1800"/>
            </a:pPr>
            <a:r>
              <a:rPr sz="2900"/>
              <a:t>Fourth level</a:t>
            </a:r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4439"/>
            <a:ext cx="12192000" cy="3200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80160"/>
            <a:ext cx="711200" cy="228601"/>
          </a:xfrm>
          <a:prstGeom prst="rect">
            <a:avLst/>
          </a:prstGeom>
          <a:solidFill>
            <a:srgbClr val="009DD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787400" y="1280160"/>
            <a:ext cx="11404600" cy="228601"/>
          </a:xfrm>
          <a:prstGeom prst="rect">
            <a:avLst/>
          </a:prstGeom>
          <a:solidFill>
            <a:srgbClr val="0F6FC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 defTabSz="914400">
              <a:defRPr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16863" y="0"/>
            <a:ext cx="10871201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17406D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0" y="1272221"/>
            <a:ext cx="711200" cy="24447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16863" y="1600200"/>
            <a:ext cx="10871201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900"/>
              <a:t>Click to edit Master text styles</a:t>
            </a:r>
          </a:p>
          <a:p>
            <a:pPr lvl="1">
              <a:defRPr sz="1800"/>
            </a:pPr>
            <a:r>
              <a:rPr sz="2900"/>
              <a:t>Second level</a:t>
            </a:r>
          </a:p>
          <a:p>
            <a:pPr lvl="2">
              <a:defRPr sz="1800"/>
            </a:pPr>
            <a:r>
              <a:rPr sz="2900"/>
              <a:t>Third level</a:t>
            </a:r>
          </a:p>
          <a:p>
            <a:pPr lvl="3">
              <a:defRPr sz="1800"/>
            </a:pPr>
            <a:r>
              <a:rPr sz="2900"/>
              <a:t>Fourth level</a:t>
            </a:r>
          </a:p>
          <a:p>
            <a:pPr lvl="4">
              <a:defRPr sz="1800"/>
            </a:pPr>
            <a:r>
              <a:rPr sz="290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7" r:id="rId14"/>
    <p:sldLayoutId id="2147483668" r:id="rId15"/>
    <p:sldLayoutId id="2147483669" r:id="rId16"/>
    <p:sldLayoutId id="2147483670" r:id="rId17"/>
  </p:sldLayoutIdLst>
  <p:transition spd="med"/>
  <p:hf hdr="0" ftr="0" dt="0"/>
  <p:txStyles>
    <p:titleStyle>
      <a:lvl1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1pPr>
      <a:lvl2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2pPr>
      <a:lvl3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3pPr>
      <a:lvl4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4pPr>
      <a:lvl5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5pPr>
      <a:lvl6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6pPr>
      <a:lvl7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7pPr>
      <a:lvl8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8pPr>
      <a:lvl9pPr>
        <a:defRPr sz="4400">
          <a:solidFill>
            <a:srgbClr val="17406D"/>
          </a:solidFill>
          <a:latin typeface="Tw Cen MT"/>
          <a:ea typeface="Tw Cen MT"/>
          <a:cs typeface="Tw Cen MT"/>
          <a:sym typeface="Tw Cen MT"/>
        </a:defRPr>
      </a:lvl9pPr>
    </p:titleStyle>
    <p:bodyStyle>
      <a:lvl1pPr marL="320040" indent="-320040">
        <a:spcBef>
          <a:spcPts val="700"/>
        </a:spcBef>
        <a:buClr>
          <a:srgbClr val="009DD9"/>
        </a:buClr>
        <a:buSzPct val="60000"/>
        <a:buFont typeface="Wingdings"/>
        <a:buChar char="◻"/>
        <a:defRPr sz="2900">
          <a:latin typeface="Tw Cen MT"/>
          <a:ea typeface="Tw Cen MT"/>
          <a:cs typeface="Tw Cen MT"/>
          <a:sym typeface="Tw Cen MT"/>
        </a:defRPr>
      </a:lvl1pPr>
      <a:lvl2pPr marL="671732" indent="-305972">
        <a:spcBef>
          <a:spcPts val="700"/>
        </a:spcBef>
        <a:buClr>
          <a:srgbClr val="009DD9"/>
        </a:buClr>
        <a:buSzPct val="70000"/>
        <a:buFont typeface="Wingdings"/>
        <a:buChar char=""/>
        <a:defRPr sz="2900">
          <a:latin typeface="Tw Cen MT"/>
          <a:ea typeface="Tw Cen MT"/>
          <a:cs typeface="Tw Cen MT"/>
          <a:sym typeface="Tw Cen MT"/>
        </a:defRPr>
      </a:lvl2pPr>
      <a:lvl3pPr marL="974034" indent="-288234">
        <a:spcBef>
          <a:spcPts val="700"/>
        </a:spcBef>
        <a:buClr>
          <a:srgbClr val="009DD9"/>
        </a:buClr>
        <a:buSzPct val="7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3pPr>
      <a:lvl4pPr marL="1474469" indent="-331469">
        <a:spcBef>
          <a:spcPts val="700"/>
        </a:spcBef>
        <a:buClr>
          <a:srgbClr val="009DD9"/>
        </a:buClr>
        <a:buSzPct val="7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4pPr>
      <a:lvl5pPr marL="1931670" indent="-331470">
        <a:spcBef>
          <a:spcPts val="700"/>
        </a:spcBef>
        <a:buClr>
          <a:srgbClr val="009DD9"/>
        </a:buClr>
        <a:buSzPct val="65000"/>
        <a:buFont typeface="Wingdings"/>
        <a:buChar char="■"/>
        <a:defRPr sz="2900">
          <a:latin typeface="Tw Cen MT"/>
          <a:ea typeface="Tw Cen MT"/>
          <a:cs typeface="Tw Cen MT"/>
          <a:sym typeface="Tw Cen MT"/>
        </a:defRPr>
      </a:lvl5pPr>
      <a:lvl6pPr marL="2242820" indent="-368300">
        <a:spcBef>
          <a:spcPts val="700"/>
        </a:spcBef>
        <a:buClr>
          <a:srgbClr val="009DD9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6pPr>
      <a:lvl7pPr marL="2517139" indent="-368300">
        <a:spcBef>
          <a:spcPts val="700"/>
        </a:spcBef>
        <a:buClr>
          <a:srgbClr val="009DD9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7pPr>
      <a:lvl8pPr marL="2791460" indent="-368300">
        <a:spcBef>
          <a:spcPts val="700"/>
        </a:spcBef>
        <a:buClr>
          <a:srgbClr val="009DD9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8pPr>
      <a:lvl9pPr marL="3065779" indent="-368300">
        <a:spcBef>
          <a:spcPts val="700"/>
        </a:spcBef>
        <a:buClr>
          <a:srgbClr val="009DD9"/>
        </a:buClr>
        <a:buSzPct val="100000"/>
        <a:buFont typeface="Wingdings"/>
        <a:buChar char="▪"/>
        <a:defRPr sz="2900">
          <a:latin typeface="Tw Cen MT"/>
          <a:ea typeface="Tw Cen MT"/>
          <a:cs typeface="Tw Cen MT"/>
          <a:sym typeface="Tw Cen MT"/>
        </a:defRPr>
      </a:lvl9pPr>
    </p:bodyStyle>
    <p:otherStyle>
      <a:lvl1pPr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1pPr>
      <a:lvl2pPr indent="4572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2pPr>
      <a:lvl3pPr indent="9144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3pPr>
      <a:lvl4pPr indent="13716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4pPr>
      <a:lvl5pPr indent="18288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5pPr>
      <a:lvl6pPr indent="22860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6pPr>
      <a:lvl7pPr indent="27432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7pPr>
      <a:lvl8pPr indent="32004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8pPr>
      <a:lvl9pPr indent="3657600" algn="ctr" defTabSz="457200">
        <a:defRPr sz="1400" b="1">
          <a:solidFill>
            <a:schemeClr val="tx1"/>
          </a:solidFill>
          <a:latin typeface="+mn-lt"/>
          <a:ea typeface="+mn-ea"/>
          <a:cs typeface="+mn-cs"/>
          <a:sym typeface="Tw Cen M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Basic Utility Practice Presentation</a:t>
            </a:r>
          </a:p>
        </p:txBody>
      </p:sp>
    </p:spTree>
    <p:extLst>
      <p:ext uri="{BB962C8B-B14F-4D97-AF65-F5344CB8AC3E}">
        <p14:creationId xmlns:p14="http://schemas.microsoft.com/office/powerpoint/2010/main" val="72041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en-US" kern="120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n-US" kern="120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Basic Utility Practice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rtl="0"/>
            <a:fld id="{4FAB73BC-B049-4115-A692-8D63A059BFB8}" type="slidenum">
              <a:rPr lang="en-US" kern="1200" dirty="0">
                <a:solidFill>
                  <a:srgbClr val="4A66AC"/>
                </a:solidFill>
                <a:ea typeface="+mn-ea"/>
                <a:cs typeface="+mn-cs"/>
              </a:rPr>
              <a:pPr rtl="0"/>
              <a:t>‹#›</a:t>
            </a:fld>
            <a:endParaRPr lang="en-US" kern="1200">
              <a:solidFill>
                <a:srgbClr val="4A66AC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52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pa.gov/Services/Assistance/Pages/CAO-Contact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ced.pa.gov/housing-and-development/weatherization/agency-list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nton.org/blog/lifeline-needs-lifeline" TargetMode="External"/><Relationship Id="rId2" Type="http://schemas.openxmlformats.org/officeDocument/2006/relationships/hyperlink" Target="https://www.usac.org/lifeline/" TargetMode="Externa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c.gov/acp" TargetMode="Externa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legalaid.net/find-legal-help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0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c.state.pa.us/consumer_info/natural_gas/filing_complaints/informal_complaints.aspx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0.xml"/><Relationship Id="rId4" Type="http://schemas.openxmlformats.org/officeDocument/2006/relationships/hyperlink" Target="http://www.puc.state.pa.us/filing_resources/filing_complaints.asp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mailto:utilityhotline@pautilitylawproject.org" TargetMode="External"/><Relationship Id="rId2" Type="http://schemas.openxmlformats.org/officeDocument/2006/relationships/hyperlink" Target="mailto:PULP@pautilitylawproject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gbrackbill@pautilitylawproject.org" TargetMode="External"/><Relationship Id="rId2" Type="http://schemas.openxmlformats.org/officeDocument/2006/relationships/hyperlink" Target="mailto:rpereira@pautilitylawproject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797667" y="2148616"/>
            <a:ext cx="7728148" cy="113526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>
              <a:defRPr sz="54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lang="en-US" sz="5400" spc="-100">
                <a:solidFill>
                  <a:srgbClr val="FFFFFF"/>
                </a:solidFill>
              </a:rPr>
              <a:t>Utility Assistance Update and Primer</a:t>
            </a:r>
          </a:p>
        </p:txBody>
      </p:sp>
      <p:sp>
        <p:nvSpPr>
          <p:cNvPr id="127" name="Shape 127"/>
          <p:cNvSpPr>
            <a:spLocks noGrp="1"/>
          </p:cNvSpPr>
          <p:nvPr>
            <p:ph type="body" idx="1"/>
          </p:nvPr>
        </p:nvSpPr>
        <p:spPr>
          <a:xfrm>
            <a:off x="1097280" y="3510248"/>
            <a:ext cx="7428535" cy="2080655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algn="ctr">
              <a:lnSpc>
                <a:spcPct val="81000"/>
              </a:lnSpc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April 18, 2022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1800">
              <a:solidFill>
                <a:schemeClr val="bg1"/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FFFF00"/>
                </a:solidFill>
              </a:rPr>
              <a:t>Ria Pereira, Pennsylvania Utility Law Project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rgbClr val="FFFF00"/>
                </a:solidFill>
              </a:rPr>
              <a:t>Gio Brackbill, Pennsylvania Utility Law Project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1800">
              <a:solidFill>
                <a:srgbClr val="FFFF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C7A1C0-30BE-4BFD-9E4E-09AFBDB4DCD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C8D6D614-ECD6-3823-5838-70B7AD3CD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5750" y="2230140"/>
            <a:ext cx="2651393" cy="240690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6B5D-0713-449B-B073-2B983F24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solidFill>
                  <a:srgbClr val="FFFF00"/>
                </a:solidFill>
              </a:rPr>
              <a:t>Special Issue:</a:t>
            </a:r>
            <a:r>
              <a:rPr lang="en-US">
                <a:solidFill>
                  <a:srgbClr val="FFFF00"/>
                </a:solidFill>
              </a:rPr>
              <a:t> Immigrant 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Eligibility for LIHEAP (B-8)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DA51-925D-4201-BC3A-CB6FD980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08266" cy="5120640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Certain lawfully admitted non-citizens are eligible to receive LIHEAP</a:t>
            </a:r>
            <a:r>
              <a:rPr lang="en-US" b="1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No 5-year bar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.</a:t>
            </a:r>
            <a:endParaRPr lang="en-US" b="0" i="0"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Must meet other LIHEAP eligibility requirements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.</a:t>
            </a:r>
            <a:endParaRPr lang="en-US" b="0" i="0"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FFC000"/>
                </a:solidFill>
                <a:effectLst/>
                <a:latin typeface="Calibri"/>
                <a:ea typeface="Calibri"/>
                <a:cs typeface="Calibri"/>
              </a:rPr>
              <a:t>PUBLIC CHARGE RULE DOES NOT APPLY TO LIHEAP.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Eligible Non-Citizens Include:</a:t>
            </a:r>
            <a:r>
              <a:rPr lang="en-US" b="1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Lawful permanent residents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Asylees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Refugees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Parolees (for at least 1 year), certain conditional entrants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Cuban/Haitian entrants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Non-citizens who (or whose child or parent) have been battered or subjected to extreme cruelty in the United States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Iraqi or Afghan Special Immigrants</a:t>
            </a:r>
            <a:endParaRPr lang="en-US" b="0" i="0">
              <a:solidFill>
                <a:schemeClr val="tx1"/>
              </a:solidFill>
              <a:effectLst/>
              <a:latin typeface="Calibri"/>
              <a:ea typeface="Calibri"/>
              <a:cs typeface="Calibri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119C-7D16-43A2-81C5-0B08EE0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666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6B5D-0713-449B-B073-2B983F24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u="sng">
                <a:solidFill>
                  <a:srgbClr val="FFFF00"/>
                </a:solidFill>
              </a:rPr>
              <a:t>Special Issue:</a:t>
            </a:r>
            <a:r>
              <a:rPr lang="en-US">
                <a:solidFill>
                  <a:srgbClr val="FFFF00"/>
                </a:solidFill>
              </a:rPr>
              <a:t> Immigrant 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Eligibility for 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LIHEAP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DA51-925D-4201-BC3A-CB6FD980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761999"/>
            <a:ext cx="3585891" cy="5333999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Ineligible adults with eligible household members </a:t>
            </a:r>
            <a:r>
              <a:rPr lang="en-US" b="1" i="0" u="sng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can apply 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for LIHEAP.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​​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Ineligible adult’s </a:t>
            </a: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income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counts, but ineligible individuals do not count for </a:t>
            </a: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household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size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for purpose of determining eligibility.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</a:t>
            </a:r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8AE5D341-8236-4C5D-B406-FB36504F0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6991" y="3929639"/>
            <a:ext cx="4056407" cy="1309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imeline&#10;&#10;Description automatically generated">
            <a:extLst>
              <a:ext uri="{FF2B5EF4-FFF2-40B4-BE49-F238E27FC236}">
                <a16:creationId xmlns:a16="http://schemas.microsoft.com/office/drawing/2014/main" id="{80E0C3A7-D5F3-4ECC-9DBE-566B4B596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83976" y="1123837"/>
            <a:ext cx="3862438" cy="265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119C-7D16-43A2-81C5-0B08EE0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4940B-D24E-4B1F-88C3-B866E8C1C4F3}"/>
              </a:ext>
            </a:extLst>
          </p:cNvPr>
          <p:cNvSpPr txBox="1"/>
          <p:nvPr/>
        </p:nvSpPr>
        <p:spPr>
          <a:xfrm>
            <a:off x="3049524" y="3244334"/>
            <a:ext cx="6099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509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56B5D-0713-449B-B073-2B983F243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491" y="866269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u="sng" spc="-100">
                <a:solidFill>
                  <a:srgbClr val="FFFF00"/>
                </a:solidFill>
              </a:rPr>
              <a:t>Special Issue:</a:t>
            </a:r>
            <a:r>
              <a:rPr lang="en-US" spc="-100">
                <a:solidFill>
                  <a:srgbClr val="FFFF00"/>
                </a:solidFill>
              </a:rPr>
              <a:t> Immigrant </a:t>
            </a:r>
            <a:br>
              <a:rPr lang="en-US" spc="-100"/>
            </a:br>
            <a:r>
              <a:rPr lang="en-US" spc="-100">
                <a:solidFill>
                  <a:srgbClr val="FFFF00"/>
                </a:solidFill>
              </a:rPr>
              <a:t>Eligibility for LIHEAP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DA51-925D-4201-BC3A-CB6FD980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657" y="4363171"/>
            <a:ext cx="3228521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2200" b="0" i="0" u="none" strike="noStrike">
                <a:solidFill>
                  <a:srgbClr val="FFFF00"/>
                </a:solidFill>
                <a:effectLst/>
              </a:rPr>
              <a:t>ENERGY ASSISTANCE AFFIDAVIT </a:t>
            </a:r>
            <a:endParaRPr lang="en-US" sz="2200">
              <a:solidFill>
                <a:srgbClr val="FFFF00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3A160EA-ECBA-41D6-8CE5-80D6EC130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0640" y="1110384"/>
            <a:ext cx="6367271" cy="462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119C-7D16-43A2-81C5-0B08EE0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lvl="0" indent="0" algn="r" rtl="0" fontAlgn="auto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R="0" lvl="0" indent="0" algn="r" rtl="0" fontAlgn="auto"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C4940B-D24E-4B1F-88C3-B866E8C1C4F3}"/>
              </a:ext>
            </a:extLst>
          </p:cNvPr>
          <p:cNvSpPr txBox="1"/>
          <p:nvPr/>
        </p:nvSpPr>
        <p:spPr>
          <a:xfrm>
            <a:off x="3049524" y="3244334"/>
            <a:ext cx="6099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6907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6B5D-0713-449B-B073-2B983F24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LIHEAP Application 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Checklist </a:t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DA51-925D-4201-BC3A-CB6FD980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08266" cy="5120640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Provide Social Security numbers for all household members </a:t>
            </a:r>
            <a:r>
              <a:rPr lang="en-US" b="1" i="0" u="sng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or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 complete the </a:t>
            </a: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Energy Assistance Affidavit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 in the Certification section on page 3. 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Send </a:t>
            </a: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proof of immigration status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 if you are a non U.S. citizen. (B-27) 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If you rent with heat included, send a copy of your lease or a signed, written statement from your landlord explaining how you pay for heat and the type of heat used. 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If you pay for heat, send a bill for your main heating source. Attach a copy of your utility bill dated within 2 months of the date you submit your application. For other fuels provide a bill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/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 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receipt of a purchase from January of the previous heating season to present.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If you would like payment sent to your supplemental or secondary heating provider, enclose a copy of your main AND supplemental / secondary heating bills.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119C-7D16-43A2-81C5-0B08EE0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029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56B5D-0713-449B-B073-2B983F243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LIHEAP Application 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Checklist (Continued)</a:t>
            </a:r>
            <a:br>
              <a:rPr lang="en-US">
                <a:solidFill>
                  <a:srgbClr val="FFFF00"/>
                </a:solidFill>
              </a:rPr>
            </a:b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CDA51-925D-4201-BC3A-CB6FD9808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 fontAlgn="base">
              <a:buNone/>
            </a:pPr>
            <a:r>
              <a:rPr lang="en-US" b="1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Send proof of all household income. </a:t>
            </a:r>
            <a:r>
              <a:rPr lang="en-US" b="1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endParaRPr lang="en-US" b="1"/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Example: If you apply in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April and are sending: 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a) one month of income – send proof for March, the month prior to application. 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b) 12 months of income – send proof for February of the previous year through March of the current year. 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PROOF INCLUDES PAY STUBS, AWARD LETTERS, EMPLOYER STATEMENTS, ETC.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1" i="1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If an applicant is having difficulty obtaining proof of income, they can request assistance from the County Assistance Office!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If you have no income or if your income is less than the cost of your monthly basic living needs, send a statement explaining how your household pays for basic living needs (food, rent, etc.)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Sign and date your application.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Mail your completed application and all documents to your </a:t>
            </a:r>
            <a:r>
              <a:rPr lang="en-US" b="0" i="0" u="sng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local </a:t>
            </a:r>
            <a:r>
              <a:rPr lang="en-US" u="sng">
                <a:solidFill>
                  <a:schemeClr val="tx1"/>
                </a:solidFill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County</a:t>
            </a:r>
            <a:r>
              <a:rPr lang="en-US" b="0" i="0" u="sng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>
                <a:solidFill>
                  <a:schemeClr val="tx1"/>
                </a:solidFill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Assistance</a:t>
            </a:r>
            <a:r>
              <a:rPr lang="en-US" b="0" i="0" u="sng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>
                <a:solidFill>
                  <a:schemeClr val="tx1"/>
                </a:solidFill>
                <a:latin typeface="Calibri"/>
                <a:ea typeface="Calibri"/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Office</a:t>
            </a:r>
            <a:r>
              <a:rPr lang="en-US" b="0" i="0" u="none" strike="noStrike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. If you are not sure where that is, call 1-866-857-7095.</a:t>
            </a:r>
            <a:r>
              <a:rPr lang="en-US" b="0" i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1F119C-7D16-43A2-81C5-0B08EE0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6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EEA5E-0DC6-416E-A602-34E4E6CD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Clean and Tune Pilot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37D1B-41DA-421D-B24A-F07715AA9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7742" y="864108"/>
            <a:ext cx="7315200" cy="5120640"/>
          </a:xfrm>
        </p:spPr>
        <p:txBody>
          <a:bodyPr/>
          <a:lstStyle/>
          <a:p>
            <a:pPr marL="285750" indent="-285750"/>
            <a:r>
              <a:rPr lang="en-US" sz="1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DCED launched a new pilot program to provide furnace maintenance service to households that received LIHEAP crisis interface (emergency furnace repair) last year or this year.</a:t>
            </a:r>
            <a:endParaRPr lang="en-US" b="1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788670" lvl="1"/>
            <a:r>
              <a:rPr lang="en-US">
                <a:solidFill>
                  <a:schemeClr val="tx2"/>
                </a:solidFill>
                <a:latin typeface="Calibri"/>
                <a:ea typeface="+mn-lt"/>
                <a:cs typeface="+mn-lt"/>
              </a:rPr>
              <a:t>Funded with $20 million allocated from DHS to DCED for weatherization, as part of the supplemental LIHEAP funds</a:t>
            </a:r>
            <a:r>
              <a:rPr lang="en-US" sz="16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.</a:t>
            </a:r>
          </a:p>
          <a:p>
            <a:pPr marL="788670" lvl="1"/>
            <a:r>
              <a:rPr lang="en-US">
                <a:solidFill>
                  <a:schemeClr val="tx2"/>
                </a:solidFill>
                <a:latin typeface="Calibri"/>
                <a:ea typeface="+mn-lt"/>
                <a:cs typeface="+mn-lt"/>
              </a:rPr>
              <a:t>Benefits</a:t>
            </a:r>
            <a:r>
              <a:rPr lang="en-US" sz="18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 include: </a:t>
            </a:r>
            <a:endParaRPr lang="en-US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 marL="1245870" lvl="2"/>
            <a:r>
              <a:rPr lang="en-US">
                <a:solidFill>
                  <a:schemeClr val="tx2"/>
                </a:solidFill>
                <a:latin typeface="Calibri"/>
                <a:ea typeface="+mn-lt"/>
                <a:cs typeface="+mn-lt"/>
              </a:rPr>
              <a:t>Furnace cleaning, testing, replacement parts / filters</a:t>
            </a:r>
          </a:p>
          <a:p>
            <a:pPr marL="1245870" lvl="2"/>
            <a:r>
              <a:rPr lang="en-US">
                <a:solidFill>
                  <a:schemeClr val="tx2"/>
                </a:solidFill>
                <a:latin typeface="Calibri"/>
                <a:ea typeface="+mn-lt"/>
                <a:cs typeface="+mn-lt"/>
              </a:rPr>
              <a:t>Health / safety inspections</a:t>
            </a:r>
          </a:p>
          <a:p>
            <a:pPr marL="1245870" lvl="2"/>
            <a:r>
              <a:rPr lang="en-US">
                <a:solidFill>
                  <a:schemeClr val="tx2"/>
                </a:solidFill>
                <a:latin typeface="Calibri"/>
                <a:ea typeface="+mn-lt"/>
                <a:cs typeface="+mn-lt"/>
              </a:rPr>
              <a:t>Education and instruction </a:t>
            </a:r>
          </a:p>
          <a:p>
            <a:pPr marL="1245870" lvl="2"/>
            <a:r>
              <a:rPr lang="en-US">
                <a:solidFill>
                  <a:schemeClr val="tx2"/>
                </a:solidFill>
                <a:latin typeface="Calibri"/>
                <a:ea typeface="+mn-lt"/>
                <a:cs typeface="+mn-lt"/>
              </a:rPr>
              <a:t>Installation of basic efficiency and weatherization measures, as well as programmable thermostat </a:t>
            </a:r>
            <a:endParaRPr lang="en-US">
              <a:solidFill>
                <a:schemeClr val="tx2"/>
              </a:solidFill>
              <a:latin typeface="Calibri"/>
              <a:ea typeface="Calibri"/>
              <a:cs typeface="Calibri"/>
            </a:endParaRPr>
          </a:p>
          <a:p>
            <a:r>
              <a:rPr lang="en-US" sz="18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Contact your local </a:t>
            </a:r>
            <a:r>
              <a:rPr lang="en-US" sz="1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Weatherization Assistance Program (WAP) </a:t>
            </a:r>
            <a:r>
              <a:rPr lang="en-US" sz="18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provider</a:t>
            </a:r>
            <a:r>
              <a:rPr lang="en-US" sz="1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sz="18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or local </a:t>
            </a:r>
            <a:r>
              <a:rPr lang="en-US" sz="1800" b="1">
                <a:solidFill>
                  <a:schemeClr val="tx2"/>
                </a:solidFill>
                <a:latin typeface="Calibri"/>
                <a:ea typeface="+mn-lt"/>
                <a:cs typeface="+mn-lt"/>
              </a:rPr>
              <a:t>County Assistance Office (CAO) </a:t>
            </a:r>
            <a:r>
              <a:rPr lang="en-US" sz="18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for more information or to apply.</a:t>
            </a:r>
            <a:endParaRPr lang="en-US">
              <a:solidFill>
                <a:schemeClr val="tx2"/>
              </a:solidFill>
              <a:latin typeface="Calibri"/>
              <a:ea typeface="+mn-lt"/>
              <a:cs typeface="+mn-lt"/>
            </a:endParaRPr>
          </a:p>
          <a:p>
            <a:pPr>
              <a:buNone/>
            </a:pPr>
            <a:r>
              <a:rPr lang="en-US" sz="1600">
                <a:solidFill>
                  <a:schemeClr val="tx2"/>
                </a:solidFill>
                <a:latin typeface="Calibri"/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https://dced.pa.gov/housing-and-development/weatherization/agency-list/</a:t>
            </a:r>
            <a:r>
              <a:rPr lang="en-US" sz="1600">
                <a:solidFill>
                  <a:schemeClr val="tx2"/>
                </a:solidFill>
                <a:latin typeface="Calibri"/>
                <a:ea typeface="+mn-lt"/>
                <a:cs typeface="+mn-lt"/>
              </a:rPr>
              <a:t>  </a:t>
            </a:r>
            <a:endParaRPr lang="en-US" sz="160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D414E-8552-4F5B-9CBB-91BFB56D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236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b">
            <a:normAutofit/>
          </a:bodyPr>
          <a:lstStyle>
            <a:lvl1pPr>
              <a:defRPr spc="-100"/>
            </a:lvl1pPr>
          </a:lstStyle>
          <a:p>
            <a:pPr>
              <a:defRPr sz="1800" spc="0">
                <a:solidFill>
                  <a:srgbClr val="000000"/>
                </a:solidFill>
              </a:defRPr>
            </a:pPr>
            <a:r>
              <a:rPr lang="en-US" sz="6000">
                <a:solidFill>
                  <a:schemeClr val="bg1"/>
                </a:solidFill>
              </a:rPr>
              <a:t>Temporary COVID Relief &amp; Other Federal Programs</a:t>
            </a:r>
          </a:p>
        </p:txBody>
      </p:sp>
      <p:sp>
        <p:nvSpPr>
          <p:cNvPr id="160" name="Shape 160"/>
          <p:cNvSpPr/>
          <p:nvPr/>
        </p:nvSpPr>
        <p:spPr>
          <a:xfrm>
            <a:off x="3867910" y="1930935"/>
            <a:ext cx="7425273" cy="402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57200" lvl="0" indent="-457200" defTabSz="886968">
              <a:lnSpc>
                <a:spcPct val="90000"/>
              </a:lnSpc>
              <a:spcBef>
                <a:spcPts val="1100"/>
              </a:spcBef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endParaRPr sz="3200">
              <a:solidFill>
                <a:srgbClr val="595959"/>
              </a:solidFill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7555043" y="1018134"/>
            <a:ext cx="3738141" cy="813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Autofit/>
          </a:bodyPr>
          <a:lstStyle>
            <a:lvl1pPr defTabSz="914400">
              <a:lnSpc>
                <a:spcPct val="90000"/>
              </a:lnSpc>
              <a:defRPr sz="2000">
                <a:solidFill>
                  <a:srgbClr val="595959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595959"/>
              </a:solidFill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555043" y="1930935"/>
            <a:ext cx="3474721" cy="402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845819" indent="-342900" algn="l" defTabSz="914400">
              <a:lnSpc>
                <a:spcPct val="90000"/>
              </a:lnSpc>
              <a:spcBef>
                <a:spcPts val="200"/>
              </a:spcBef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endParaRPr sz="2400">
              <a:solidFill>
                <a:srgbClr val="595959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9E4B1A-2FA0-4AC2-AC19-BECAB92A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105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D568-D2AA-4D47-9782-26934FA2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Low Income Household Water Assistance Program (LIHWAP)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93C9A-9D48-42E4-A839-8C48EE61D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Program Opened JANUARY 4, 2022.</a:t>
            </a:r>
          </a:p>
          <a:p>
            <a:pPr marL="0" indent="0">
              <a:buNone/>
            </a:pPr>
            <a:endParaRPr lang="en-US" sz="28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502920" lvl="1" indent="0">
              <a:buNone/>
            </a:pPr>
            <a:r>
              <a:rPr lang="en-US" sz="26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Eligibility​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150% FPL​</a:t>
            </a:r>
          </a:p>
          <a:p>
            <a:pPr lvl="2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Water / wastewater responsibility​</a:t>
            </a:r>
          </a:p>
          <a:p>
            <a:pPr lvl="2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At risk of termination / service off ​</a:t>
            </a:r>
          </a:p>
          <a:p>
            <a:pPr lvl="2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Utility agrees to maintain service for minimum 90 days after grant received​</a:t>
            </a:r>
          </a:p>
          <a:p>
            <a:pPr marL="960120" lvl="2" indent="0">
              <a:buNone/>
            </a:pPr>
            <a:endParaRPr lang="en-US" sz="18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502920" lvl="1" indent="0">
              <a:buNone/>
            </a:pPr>
            <a:r>
              <a:rPr lang="en-US" sz="26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Benefits​</a:t>
            </a:r>
            <a:endParaRPr lang="en-US" sz="26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Up to $2,500​ for water, AND</a:t>
            </a:r>
          </a:p>
          <a:p>
            <a:pPr lvl="2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Up to $2,500 for wastewater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D615B-6AEB-46EB-9829-AACECF5F2AAA}"/>
              </a:ext>
            </a:extLst>
          </p:cNvPr>
          <p:cNvSpPr txBox="1"/>
          <p:nvPr/>
        </p:nvSpPr>
        <p:spPr>
          <a:xfrm>
            <a:off x="3050177" y="3244334"/>
            <a:ext cx="61003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70914-06FF-4914-9A0A-3B8142B9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550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6B2BD-CFBD-4F5B-94A9-60AF41DFB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Temporary Relief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93D7-D45E-4AD4-BBF3-634ACD8C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lvl="1" indent="0" algn="ctr"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Temporary COVID-Related Relief</a:t>
            </a:r>
            <a:endParaRPr lang="en-US"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502920" lvl="1" indent="0">
              <a:buNone/>
            </a:pP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Emergency Rental and Utility Assistance Program (ERAP)</a:t>
            </a:r>
            <a:endParaRPr lang="en-US" sz="22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Renters at or below 80% Area Median Income (AMI).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Some counties are running out of funds from Phase I.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Phase II is being launched in several counties with a new round of funding – though some counties are fully spent! 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Often referred to simply as rental relief, many eligible renters may not be aware that they can get help with utilities, even if they’ve kept up with rent.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502920" lvl="1" indent="0">
              <a:buNone/>
            </a:pP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PA Homeowners Assistance Fund – Opened Feb. 1, 2022</a:t>
            </a:r>
            <a:endParaRPr lang="en-US" sz="22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Homeowners at or below 150% AMI.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Primarily for mortgage and other related costs.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  <a:sym typeface="Wingdings" panose="05000000000000000000" pitchFamily="2" charset="2"/>
              </a:rPr>
              <a:t>Up to $3,000 per household for delinquent utility bills.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502920" lvl="1" indent="0">
              <a:buNone/>
            </a:pPr>
            <a:endParaRPr lang="en-US">
              <a:sym typeface="Wingdings" panose="05000000000000000000" pitchFamily="2" charset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A43CEA-0F3B-4114-A278-255126A52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992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Telecommunication / Broadband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9D351A-DA22-4209-8394-DE4EEDB9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>
            <a:lvl1pPr defTabSz="457200">
              <a:defRPr>
                <a:latin typeface="Corbel"/>
                <a:ea typeface="Corbel"/>
                <a:cs typeface="Corbel"/>
                <a:sym typeface="Corbel"/>
              </a:defRPr>
            </a:lvl1pPr>
            <a:lvl2pPr indent="457200" defTabSz="457200">
              <a:defRPr>
                <a:latin typeface="Corbel"/>
                <a:ea typeface="Corbel"/>
                <a:cs typeface="Corbel"/>
                <a:sym typeface="Corbel"/>
              </a:defRPr>
            </a:lvl2pPr>
            <a:lvl3pPr indent="914400" defTabSz="457200">
              <a:defRPr>
                <a:latin typeface="Corbel"/>
                <a:ea typeface="Corbel"/>
                <a:cs typeface="Corbel"/>
                <a:sym typeface="Corbel"/>
              </a:defRPr>
            </a:lvl3pPr>
            <a:lvl4pPr indent="1371600" defTabSz="457200">
              <a:defRPr>
                <a:latin typeface="Corbel"/>
                <a:ea typeface="Corbel"/>
                <a:cs typeface="Corbel"/>
                <a:sym typeface="Corbel"/>
              </a:defRPr>
            </a:lvl4pPr>
            <a:lvl5pPr indent="1828800" defTabSz="457200">
              <a:defRPr>
                <a:latin typeface="Corbel"/>
                <a:ea typeface="Corbel"/>
                <a:cs typeface="Corbel"/>
                <a:sym typeface="Corbel"/>
              </a:defRPr>
            </a:lvl5pPr>
            <a:lvl6pPr indent="2286000" defTabSz="457200">
              <a:defRPr>
                <a:latin typeface="Corbel"/>
                <a:ea typeface="Corbel"/>
                <a:cs typeface="Corbel"/>
                <a:sym typeface="Corbel"/>
              </a:defRPr>
            </a:lvl6pPr>
            <a:lvl7pPr indent="2743200" defTabSz="457200">
              <a:defRPr>
                <a:latin typeface="Corbel"/>
                <a:ea typeface="Corbel"/>
                <a:cs typeface="Corbel"/>
                <a:sym typeface="Corbel"/>
              </a:defRPr>
            </a:lvl7pPr>
            <a:lvl8pPr indent="3200400" defTabSz="457200">
              <a:defRPr>
                <a:latin typeface="Corbel"/>
                <a:ea typeface="Corbel"/>
                <a:cs typeface="Corbel"/>
                <a:sym typeface="Corbel"/>
              </a:defRPr>
            </a:lvl8pPr>
            <a:lvl9pPr indent="3657600" defTabSz="457200">
              <a:defRPr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lang="en-US" sz="1200" b="1" kern="1200" smtClean="0">
                <a:solidFill>
                  <a:srgbClr val="4A66AC"/>
                </a:solidFill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67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869268" y="864107"/>
            <a:ext cx="7627806" cy="5120642"/>
          </a:xfrm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pPr marL="182245" lvl="0" indent="-182245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595959"/>
                </a:solidFill>
                <a:latin typeface="Calibri"/>
              </a:rPr>
              <a:t>The Pennsylvania Utility Law Project (PULP)</a:t>
            </a:r>
            <a:endParaRPr lang="en-US">
              <a:latin typeface="Calibri"/>
            </a:endParaRPr>
          </a:p>
          <a:p>
            <a:pPr marL="705485" lvl="1"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chemeClr val="tx1"/>
                </a:solidFill>
                <a:latin typeface="Calibri"/>
              </a:rPr>
              <a:t>Focus: low income residential utility and energy affordability in Pennsylvania.</a:t>
            </a:r>
          </a:p>
          <a:p>
            <a:pPr marL="705485" lvl="1"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chemeClr val="tx1"/>
                </a:solidFill>
                <a:latin typeface="Calibri"/>
              </a:rPr>
              <a:t>Represents interests of low income, residential utility consumers statewide.</a:t>
            </a:r>
          </a:p>
          <a:p>
            <a:pPr marL="705485" lvl="1">
              <a:spcBef>
                <a:spcPts val="200"/>
              </a:spcBef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chemeClr val="tx1"/>
                </a:solidFill>
                <a:latin typeface="Calibri"/>
              </a:rPr>
              <a:t>Training, technical assistance, and support to legal aid and nonprofit community groups across Pennsylvania.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2B2FF3-5BF7-47BD-8574-BE5BFA69C2B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3" descr="Icon&#10;&#10;Description automatically generated">
            <a:extLst>
              <a:ext uri="{FF2B5EF4-FFF2-40B4-BE49-F238E27FC236}">
                <a16:creationId xmlns:a16="http://schemas.microsoft.com/office/drawing/2014/main" id="{79E9ADB2-8E29-9C5F-A096-58A931AD0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57" y="2138333"/>
            <a:ext cx="2651393" cy="240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2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BD2D-B446-4246-8A20-FA5511A4C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FF00"/>
                </a:solidFill>
              </a:rPr>
              <a:t>Lifeline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66702-D497-4D7D-9920-45F0BEC0C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269" y="729205"/>
            <a:ext cx="7554944" cy="59443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>
                <a:solidFill>
                  <a:srgbClr val="002060"/>
                </a:solidFill>
                <a:latin typeface="Helvetica"/>
                <a:cs typeface="Helvetica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https://www.usac.org/lifeline/</a:t>
            </a:r>
            <a:r>
              <a:rPr lang="en-US" sz="2600">
                <a:solidFill>
                  <a:srgbClr val="002060"/>
                </a:solidFill>
                <a:latin typeface="Helvetica"/>
                <a:cs typeface="Helvetica"/>
              </a:rPr>
              <a:t> </a:t>
            </a:r>
            <a:endParaRPr lang="en-US" sz="2600" b="1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b="1">
                <a:solidFill>
                  <a:srgbClr val="002060"/>
                </a:solidFill>
                <a:latin typeface="Helvetica"/>
                <a:cs typeface="Helvetica"/>
              </a:rPr>
              <a:t>Benefits:</a:t>
            </a:r>
            <a:endParaRPr lang="en-US" sz="2800" b="1">
              <a:solidFill>
                <a:srgbClr val="002060"/>
              </a:solidFill>
              <a:latin typeface="Helvetica"/>
              <a:cs typeface="Helvetic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$9.25 monthly subsidy for telephone, broadband, or bundled service.**</a:t>
            </a:r>
            <a:endParaRPr lang="en-US" sz="220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Subsidy cannot pay for equipment, but some providers offer free phone.</a:t>
            </a:r>
            <a:endParaRPr lang="en-US" sz="220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Benefit is “portable” to other providers.</a:t>
            </a:r>
            <a:endParaRPr lang="en-US" sz="220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One subsidy </a:t>
            </a:r>
            <a:r>
              <a:rPr lang="en-US" sz="2200" b="1">
                <a:solidFill>
                  <a:srgbClr val="002060"/>
                </a:solidFill>
                <a:latin typeface="Helvetica"/>
                <a:cs typeface="Helvetica"/>
              </a:rPr>
              <a:t>per household </a:t>
            </a: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(defined as an economic unit).</a:t>
            </a:r>
            <a:endParaRPr lang="en-US" sz="220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b="1">
                <a:solidFill>
                  <a:srgbClr val="002060"/>
                </a:solidFill>
                <a:latin typeface="Helvetica"/>
                <a:cs typeface="Helvetica"/>
              </a:rPr>
              <a:t>Eligibility: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Income at or below 135% FPL, or categorical eligibility.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2060"/>
                </a:solidFill>
                <a:latin typeface="Helvetica"/>
                <a:cs typeface="Helvetica"/>
              </a:rPr>
              <a:t>SNAP, Medicaid, SSI, Public Housing, or Veteran Pension/Survivor Benefits</a:t>
            </a:r>
          </a:p>
          <a:p>
            <a:pPr marL="0" indent="0">
              <a:buNone/>
            </a:pPr>
            <a:r>
              <a:rPr lang="en-US" sz="2200">
                <a:solidFill>
                  <a:srgbClr val="C00000"/>
                </a:solidFill>
                <a:latin typeface="Helvetica"/>
                <a:cs typeface="Helvetica"/>
              </a:rPr>
              <a:t>The FCC has only indicated that they will maintain voice-only Lifeline support until 12/1/2022. This may negatively impact over 10 percent of all Lifeline enrollees who utilize voice-only services.</a:t>
            </a:r>
            <a:r>
              <a:rPr lang="en-US" sz="2200">
                <a:solidFill>
                  <a:srgbClr val="002060"/>
                </a:solidFill>
                <a:latin typeface="Helvetica"/>
                <a:cs typeface="Helvetica"/>
              </a:rPr>
              <a:t> </a:t>
            </a:r>
            <a:r>
              <a:rPr lang="en-US" sz="2200" b="1">
                <a:solidFill>
                  <a:srgbClr val="002060"/>
                </a:solidFill>
                <a:latin typeface="Helvetica"/>
                <a:cs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https://www.benton.org/blog/lifeline-needs-lifeline</a:t>
            </a:r>
            <a:r>
              <a:rPr lang="en-US" sz="2200" b="1">
                <a:solidFill>
                  <a:srgbClr val="002060"/>
                </a:solidFill>
                <a:latin typeface="Helvetica"/>
                <a:cs typeface="Helvetica"/>
              </a:rPr>
              <a:t> </a:t>
            </a:r>
            <a:endParaRPr lang="en-US" sz="2200" b="1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3C5B6-D918-4F74-935C-26BC2CDE3A58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 defTabSz="457200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457200" defTabSz="457200">
              <a:defRPr>
                <a:latin typeface="Corbel"/>
                <a:ea typeface="Corbel"/>
                <a:cs typeface="Corbel"/>
                <a:sym typeface="Corbel"/>
              </a:defRPr>
            </a:lvl2pPr>
            <a:lvl3pPr indent="914400" defTabSz="457200">
              <a:defRPr>
                <a:latin typeface="Corbel"/>
                <a:ea typeface="Corbel"/>
                <a:cs typeface="Corbel"/>
                <a:sym typeface="Corbel"/>
              </a:defRPr>
            </a:lvl3pPr>
            <a:lvl4pPr indent="1371600" defTabSz="457200">
              <a:defRPr>
                <a:latin typeface="Corbel"/>
                <a:ea typeface="Corbel"/>
                <a:cs typeface="Corbel"/>
                <a:sym typeface="Corbel"/>
              </a:defRPr>
            </a:lvl4pPr>
            <a:lvl5pPr indent="1828800" defTabSz="457200">
              <a:defRPr>
                <a:latin typeface="Corbel"/>
                <a:ea typeface="Corbel"/>
                <a:cs typeface="Corbel"/>
                <a:sym typeface="Corbel"/>
              </a:defRPr>
            </a:lvl5pPr>
            <a:lvl6pPr indent="2286000" defTabSz="457200">
              <a:defRPr>
                <a:latin typeface="Corbel"/>
                <a:ea typeface="Corbel"/>
                <a:cs typeface="Corbel"/>
                <a:sym typeface="Corbel"/>
              </a:defRPr>
            </a:lvl6pPr>
            <a:lvl7pPr indent="2743200" defTabSz="457200">
              <a:defRPr>
                <a:latin typeface="Corbel"/>
                <a:ea typeface="Corbel"/>
                <a:cs typeface="Corbel"/>
                <a:sym typeface="Corbel"/>
              </a:defRPr>
            </a:lvl7pPr>
            <a:lvl8pPr indent="3200400" defTabSz="457200">
              <a:defRPr>
                <a:latin typeface="Corbel"/>
                <a:ea typeface="Corbel"/>
                <a:cs typeface="Corbel"/>
                <a:sym typeface="Corbel"/>
              </a:defRPr>
            </a:lvl8pPr>
            <a:lvl9pPr indent="3657600" defTabSz="457200">
              <a:defRPr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lvl="0"/>
            <a:fld id="{86CB4B4D-7CA3-9044-876B-883B54F8677D}" type="slidenum">
              <a:rPr lang="en-US" smtClean="0"/>
              <a:pPr lvl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2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B99CE-F5EA-4D58-9C7B-896F6059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Affordable Connectivity Program (ACP)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F95D5-33C8-4031-B312-ACB165777F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 fontAlgn="base">
              <a:buNone/>
            </a:pPr>
            <a:r>
              <a:rPr lang="en-US">
                <a:hlinkClick r:id="rId2"/>
              </a:rPr>
              <a:t>https://www.fcc.gov/acp</a:t>
            </a:r>
            <a:r>
              <a:rPr lang="en-US" sz="2000" b="0" i="0">
                <a:solidFill>
                  <a:srgbClr val="002060"/>
                </a:solidFill>
                <a:effectLst/>
                <a:latin typeface="Helvetica"/>
                <a:cs typeface="Helvetica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b="1">
                <a:solidFill>
                  <a:srgbClr val="002060"/>
                </a:solidFill>
                <a:latin typeface="Helvetica"/>
                <a:cs typeface="Helvetica"/>
              </a:rPr>
              <a:t>Benefits</a:t>
            </a:r>
            <a:r>
              <a:rPr lang="en-US" b="1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:</a:t>
            </a:r>
            <a:r>
              <a:rPr lang="en-US" b="0" i="0">
                <a:solidFill>
                  <a:srgbClr val="002060"/>
                </a:solidFill>
                <a:effectLst/>
                <a:latin typeface="Helvetica"/>
                <a:cs typeface="Helvetica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Up to $30 / month broadband subsidy</a:t>
            </a:r>
            <a:r>
              <a:rPr lang="en-US" sz="2000" b="0" i="0">
                <a:solidFill>
                  <a:srgbClr val="002060"/>
                </a:solidFill>
                <a:effectLst/>
                <a:latin typeface="Helvetica"/>
                <a:cs typeface="Helvetica"/>
              </a:rPr>
              <a:t>​</a:t>
            </a:r>
            <a:r>
              <a:rPr lang="en-US">
                <a:solidFill>
                  <a:srgbClr val="002060"/>
                </a:solidFill>
                <a:latin typeface="Helvetica"/>
                <a:cs typeface="Helvetica"/>
              </a:rPr>
              <a:t>.</a:t>
            </a:r>
            <a:endParaRPr lang="en-US" sz="2000" b="0" i="0">
              <a:solidFill>
                <a:srgbClr val="002060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Some providers: $100 device discount, with $10-$50 co-payment</a:t>
            </a:r>
            <a:r>
              <a:rPr lang="en-US">
                <a:solidFill>
                  <a:srgbClr val="002060"/>
                </a:solidFill>
                <a:latin typeface="Helvetica"/>
                <a:cs typeface="Helvetica"/>
              </a:rPr>
              <a:t>.</a:t>
            </a:r>
            <a:r>
              <a:rPr lang="en-US" sz="2000" b="0" i="0">
                <a:solidFill>
                  <a:srgbClr val="002060"/>
                </a:solidFill>
                <a:effectLst/>
                <a:latin typeface="Helvetica"/>
                <a:cs typeface="Helvetica"/>
              </a:rPr>
              <a:t>​</a:t>
            </a:r>
          </a:p>
          <a:p>
            <a:pPr marL="0" indent="0" algn="l" rtl="0" fontAlgn="base">
              <a:buNone/>
            </a:pPr>
            <a:r>
              <a:rPr lang="en-US" b="1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Eligibility: </a:t>
            </a:r>
            <a:r>
              <a:rPr lang="en-US" b="0" i="0">
                <a:solidFill>
                  <a:srgbClr val="002060"/>
                </a:solidFill>
                <a:effectLst/>
                <a:latin typeface="Helvetica"/>
                <a:cs typeface="Helvetica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Households with incomes at or below 200% FPL;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Households enrolled in SNAP, Medicaid, Federal Public Housing Assistance, SSI, WIC, or Lifeline;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Households participating in certain Tribal programs;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Households that include a member who is approved to receive free or reduced-price school lunch or breakfast;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Pell Grant recipient;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>
                <a:solidFill>
                  <a:srgbClr val="002060"/>
                </a:solidFill>
                <a:effectLst/>
                <a:latin typeface="Helvetica"/>
                <a:cs typeface="Helvetica"/>
              </a:rPr>
              <a:t>A person who participates in an internet provider’s low-income program.</a:t>
            </a:r>
            <a:endParaRPr lang="en-US">
              <a:latin typeface="Helvetica"/>
              <a:cs typeface="Helvetic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33B340-29B0-4C52-9491-24402C7AD1F4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10634134" y="6404292"/>
            <a:ext cx="1530928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 defTabSz="457200">
              <a:defRPr sz="1200" b="0">
                <a:solidFill>
                  <a:srgbClr val="4A66AC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457200" defTabSz="457200">
              <a:defRPr>
                <a:latin typeface="Corbel"/>
                <a:ea typeface="Corbel"/>
                <a:cs typeface="Corbel"/>
                <a:sym typeface="Corbel"/>
              </a:defRPr>
            </a:lvl2pPr>
            <a:lvl3pPr indent="914400" defTabSz="457200">
              <a:defRPr>
                <a:latin typeface="Corbel"/>
                <a:ea typeface="Corbel"/>
                <a:cs typeface="Corbel"/>
                <a:sym typeface="Corbel"/>
              </a:defRPr>
            </a:lvl3pPr>
            <a:lvl4pPr indent="1371600" defTabSz="457200">
              <a:defRPr>
                <a:latin typeface="Corbel"/>
                <a:ea typeface="Corbel"/>
                <a:cs typeface="Corbel"/>
                <a:sym typeface="Corbel"/>
              </a:defRPr>
            </a:lvl4pPr>
            <a:lvl5pPr indent="1828800" defTabSz="457200">
              <a:defRPr>
                <a:latin typeface="Corbel"/>
                <a:ea typeface="Corbel"/>
                <a:cs typeface="Corbel"/>
                <a:sym typeface="Corbel"/>
              </a:defRPr>
            </a:lvl5pPr>
            <a:lvl6pPr indent="2286000" defTabSz="457200">
              <a:defRPr>
                <a:latin typeface="Corbel"/>
                <a:ea typeface="Corbel"/>
                <a:cs typeface="Corbel"/>
                <a:sym typeface="Corbel"/>
              </a:defRPr>
            </a:lvl6pPr>
            <a:lvl7pPr indent="2743200" defTabSz="457200">
              <a:defRPr>
                <a:latin typeface="Corbel"/>
                <a:ea typeface="Corbel"/>
                <a:cs typeface="Corbel"/>
                <a:sym typeface="Corbel"/>
              </a:defRPr>
            </a:lvl7pPr>
            <a:lvl8pPr indent="3200400" defTabSz="457200">
              <a:defRPr>
                <a:latin typeface="Corbel"/>
                <a:ea typeface="Corbel"/>
                <a:cs typeface="Corbel"/>
                <a:sym typeface="Corbel"/>
              </a:defRPr>
            </a:lvl8pPr>
            <a:lvl9pPr indent="3657600" defTabSz="457200">
              <a:defRPr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lvl="0"/>
            <a:fld id="{86CB4B4D-7CA3-9044-876B-883B54F8677D}" type="slidenum">
              <a:rPr lang="en-US" smtClean="0"/>
              <a:pPr lvl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xfrm>
            <a:off x="1162236" y="2529459"/>
            <a:ext cx="7315200" cy="1799082"/>
          </a:xfrm>
          <a:prstGeom prst="rect">
            <a:avLst/>
          </a:prstGeom>
        </p:spPr>
        <p:txBody>
          <a:bodyPr lIns="45719" tIns="45720" rIns="45719" bIns="45720" anchor="b">
            <a:normAutofit/>
          </a:bodyPr>
          <a:lstStyle>
            <a:lvl1pPr>
              <a:defRPr spc="-100"/>
            </a:lvl1pPr>
          </a:lstStyle>
          <a:p>
            <a:pPr algn="ctr">
              <a:defRPr sz="1800" spc="0">
                <a:solidFill>
                  <a:srgbClr val="000000"/>
                </a:solidFill>
              </a:defRPr>
            </a:pPr>
            <a:r>
              <a:rPr lang="en-US" sz="6000">
                <a:solidFill>
                  <a:schemeClr val="bg1"/>
                </a:solidFill>
              </a:rPr>
              <a:t>Universal Service Programs</a:t>
            </a:r>
          </a:p>
        </p:txBody>
      </p:sp>
      <p:sp>
        <p:nvSpPr>
          <p:cNvPr id="160" name="Shape 160"/>
          <p:cNvSpPr/>
          <p:nvPr/>
        </p:nvSpPr>
        <p:spPr>
          <a:xfrm>
            <a:off x="3867910" y="1930935"/>
            <a:ext cx="7425273" cy="402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57200" lvl="0" indent="-457200" defTabSz="886968">
              <a:lnSpc>
                <a:spcPct val="90000"/>
              </a:lnSpc>
              <a:spcBef>
                <a:spcPts val="1100"/>
              </a:spcBef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endParaRPr sz="3200">
              <a:solidFill>
                <a:srgbClr val="595959"/>
              </a:solidFill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7555043" y="1018134"/>
            <a:ext cx="3738141" cy="813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Autofit/>
          </a:bodyPr>
          <a:lstStyle>
            <a:lvl1pPr defTabSz="914400">
              <a:lnSpc>
                <a:spcPct val="90000"/>
              </a:lnSpc>
              <a:defRPr sz="2000">
                <a:solidFill>
                  <a:srgbClr val="595959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595959"/>
              </a:solidFill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555043" y="1930935"/>
            <a:ext cx="3474721" cy="402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845819" indent="-342900" algn="l" defTabSz="914400">
              <a:lnSpc>
                <a:spcPct val="90000"/>
              </a:lnSpc>
              <a:spcBef>
                <a:spcPts val="200"/>
              </a:spcBef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endParaRPr sz="2400">
              <a:solidFill>
                <a:srgbClr val="595959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156E82-BDEA-4ED0-BE15-CBB424CD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71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>
                <a:solidFill>
                  <a:srgbClr val="FFFF00"/>
                </a:solidFill>
              </a:rPr>
              <a:t>Customer Assistance Programs (CAPs)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2500" y="742123"/>
            <a:ext cx="8235674" cy="532737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Customer Assistance Programs (CAPs)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Available to customers of large, regulated gas and electric companies.  Some regulated water companies (Aqua, Pa. American, PWSA, and PWD) offer assistance programs as well.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Benefits: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Reduced rates / lower monthly payments.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Past debt (arrearage) frozen.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Arrearage forgiveness earned over time.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Eligibility Requirements: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Annual gross household income is at or below 150% FPL. 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Payment troubled.</a:t>
            </a:r>
          </a:p>
          <a:p>
            <a:pPr lvl="2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Periodic income verification.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*May ask for Social Security #, but it is not required</a:t>
            </a:r>
            <a:endParaRPr lang="en-US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7C861-B305-422D-B5E5-13813089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446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083213"/>
            <a:ext cx="2947482" cy="4641808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Hardship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Hardship Fund Programs</a:t>
            </a:r>
          </a:p>
          <a:p>
            <a:pPr marL="0" indent="0"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Benefit</a:t>
            </a:r>
          </a:p>
          <a:p>
            <a:pPr lvl="1"/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Cash grant, typically up to $500 to resolve crisis.</a:t>
            </a:r>
          </a:p>
          <a:p>
            <a:pPr marL="0" indent="0"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Eligibility and program terms vary by utility  </a:t>
            </a:r>
          </a:p>
          <a:p>
            <a:pPr marL="0" indent="0">
              <a:buNone/>
            </a:pP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Typical terms include: 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200% FPL or below (some up to 300% FPL)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Recent payments / Attempts to make payments</a:t>
            </a:r>
          </a:p>
          <a:p>
            <a:pPr lvl="3"/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These ‘good faith’ payment requirements vary, </a:t>
            </a:r>
            <a:r>
              <a:rPr lang="en-US" sz="1800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but may be waived if requested – often requires advocacy.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Temporary hardship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Grant must ‘resolve the problem’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A7C48-4166-4170-BA17-3471BF72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3780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b="1"/>
              <a:t>Low Income Usage Reduction Program (LIURP)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69268" y="843147"/>
            <a:ext cx="7315201" cy="52488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Low Income Usage Reduction Program (LIURP)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Energy audit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Appropriate energy conservation measures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High efficiency refrigerators/heating system upgrades / appliances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Insulation / weatherization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LEDs/power strips/etc.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Eligibility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Income at or below 150% or 200% FPL (depending on utility)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High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Landlord approval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*</a:t>
            </a:r>
            <a:r>
              <a:rPr lang="en-US" sz="2000" b="1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CAP Customers may be </a:t>
            </a:r>
            <a:r>
              <a:rPr lang="en-US" sz="2000" b="1" i="1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required</a:t>
            </a:r>
            <a:r>
              <a:rPr lang="en-US" sz="2000" b="1" i="1">
                <a:latin typeface="Calibri"/>
                <a:ea typeface="Calibri"/>
                <a:cs typeface="Calibri"/>
              </a:rPr>
              <a:t> </a:t>
            </a:r>
            <a:r>
              <a:rPr lang="en-US" sz="2000" b="1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to participate in LIURP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FF00"/>
                </a:solidFill>
                <a:latin typeface="Corbel" panose="020B0503020204020204" pitchFamily="34" charset="0"/>
              </a:rPr>
              <a:t>Low Income Usage Reduction Program (LIURP)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272221"/>
            <a:ext cx="711200" cy="24447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 fontScale="92500" lnSpcReduction="10000"/>
          </a:bodyPr>
          <a:lstStyle>
            <a:lvl1pPr algn="ctr" defTabSz="457200">
              <a:defRPr sz="1400" b="1">
                <a:solidFill>
                  <a:srgbClr val="FFFFFF"/>
                </a:solidFill>
                <a:latin typeface="Tw Cen MT"/>
                <a:ea typeface="Tw Cen MT"/>
                <a:cs typeface="Tw Cen MT"/>
                <a:sym typeface="Tw Cen MT"/>
              </a:defRPr>
            </a:lvl1pPr>
            <a:lvl2pPr indent="457200" defTabSz="457200">
              <a:defRPr>
                <a:latin typeface="Corbel"/>
                <a:ea typeface="Corbel"/>
                <a:cs typeface="Corbel"/>
                <a:sym typeface="Corbel"/>
              </a:defRPr>
            </a:lvl2pPr>
            <a:lvl3pPr indent="914400" defTabSz="457200">
              <a:defRPr>
                <a:latin typeface="Corbel"/>
                <a:ea typeface="Corbel"/>
                <a:cs typeface="Corbel"/>
                <a:sym typeface="Corbel"/>
              </a:defRPr>
            </a:lvl3pPr>
            <a:lvl4pPr indent="1371600" defTabSz="457200">
              <a:defRPr>
                <a:latin typeface="Corbel"/>
                <a:ea typeface="Corbel"/>
                <a:cs typeface="Corbel"/>
                <a:sym typeface="Corbel"/>
              </a:defRPr>
            </a:lvl4pPr>
            <a:lvl5pPr indent="1828800" defTabSz="457200">
              <a:defRPr>
                <a:latin typeface="Corbel"/>
                <a:ea typeface="Corbel"/>
                <a:cs typeface="Corbel"/>
                <a:sym typeface="Corbel"/>
              </a:defRPr>
            </a:lvl5pPr>
            <a:lvl6pPr indent="2286000" defTabSz="457200">
              <a:defRPr>
                <a:latin typeface="Corbel"/>
                <a:ea typeface="Corbel"/>
                <a:cs typeface="Corbel"/>
                <a:sym typeface="Corbel"/>
              </a:defRPr>
            </a:lvl6pPr>
            <a:lvl7pPr indent="2743200" defTabSz="457200">
              <a:defRPr>
                <a:latin typeface="Corbel"/>
                <a:ea typeface="Corbel"/>
                <a:cs typeface="Corbel"/>
                <a:sym typeface="Corbel"/>
              </a:defRPr>
            </a:lvl7pPr>
            <a:lvl8pPr indent="3200400" defTabSz="457200">
              <a:defRPr>
                <a:latin typeface="Corbel"/>
                <a:ea typeface="Corbel"/>
                <a:cs typeface="Corbel"/>
                <a:sym typeface="Corbel"/>
              </a:defRPr>
            </a:lvl8pPr>
            <a:lvl9pPr indent="3657600" defTabSz="457200">
              <a:defRPr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433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910148" y="815926"/>
            <a:ext cx="7444391" cy="51909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CARES</a:t>
            </a:r>
          </a:p>
          <a:p>
            <a:pPr algn="ctr">
              <a:buNone/>
            </a:pPr>
            <a:endParaRPr lang="en-US" sz="24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program is targeted to customers who: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Are having trouble paying their bill, and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Have short term problems that are causing the inability to pay.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Offers several types of services: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Referrals to social service agencies,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Budget counseling, and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Special arrangements for bill payment.</a:t>
            </a:r>
          </a:p>
          <a:p>
            <a:pPr marL="0" indent="0">
              <a:buNone/>
            </a:pPr>
            <a:endParaRPr lang="en-US" sz="22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Advocacy Tip: </a:t>
            </a: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CARES is a little-used program, and the utility has wide discretion to resolve the customer issue.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1083213"/>
            <a:ext cx="2947482" cy="464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6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  <a:sym typeface="Corbel"/>
              </a:rPr>
              <a:t>CARES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  <a:sym typeface="Corbel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623078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Termination and Reconnection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1A5F28-E959-403B-AD8A-1E8BEB9C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573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General Advice to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551" y="761750"/>
            <a:ext cx="7938419" cy="5719572"/>
          </a:xfrm>
        </p:spPr>
        <p:txBody>
          <a:bodyPr>
            <a:normAutofit lnSpcReduction="10000"/>
          </a:bodyPr>
          <a:lstStyle/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Be proactive!</a:t>
            </a:r>
          </a:p>
          <a:p>
            <a:pPr lvl="1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It is better to try to work with the utility than ignore the problem.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Pay what you can, when you can to establish positive payment history.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Contact utility and provide income information.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Apply for all available assistance programs. 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Determine whether special protections apply: </a:t>
            </a:r>
          </a:p>
          <a:p>
            <a:pPr lvl="2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Medically vulnerable consumers</a:t>
            </a:r>
          </a:p>
          <a:p>
            <a:pPr lvl="2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Victims of domestic violence</a:t>
            </a:r>
          </a:p>
          <a:p>
            <a:pPr lvl="2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Tenants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Request an affordable payment arrangement.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File a dispute with the utility and/or the Public Utility Commission.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Last resort: seek bankruptcy. </a:t>
            </a:r>
          </a:p>
          <a:p>
            <a:pPr lvl="2"/>
            <a:r>
              <a:rPr lang="en-US" sz="1900">
                <a:latin typeface="Calibri"/>
                <a:ea typeface="Calibri"/>
                <a:cs typeface="Calibri"/>
                <a:hlinkClick r:id="rId3"/>
              </a:rPr>
              <a:t>www.palegalaid.net/find-legal-help</a:t>
            </a:r>
            <a:r>
              <a:rPr lang="en-US" sz="1900">
                <a:latin typeface="Calibri"/>
                <a:ea typeface="Calibri"/>
                <a:cs typeface="Calibri"/>
              </a:rPr>
              <a:t>   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08419-9605-4C59-A7DC-84C7CC2F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335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Termination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Terminations may only occur Monday – Thursday 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 sz="1700" b="1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No Friday Terminations</a:t>
            </a:r>
          </a:p>
          <a:p>
            <a:pPr lvl="1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Occur because of nonpayment of </a:t>
            </a:r>
            <a:r>
              <a:rPr lang="en-US" sz="1900" b="1" i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undisputed </a:t>
            </a:r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delinquent account.</a:t>
            </a:r>
          </a:p>
          <a:p>
            <a:pPr lvl="1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Failure to:</a:t>
            </a:r>
          </a:p>
          <a:p>
            <a:pPr lvl="2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comply with terms of payment agreement.</a:t>
            </a:r>
          </a:p>
          <a:p>
            <a:pPr lvl="2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complete security deposit.</a:t>
            </a:r>
          </a:p>
          <a:p>
            <a:pPr lvl="2"/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permit access to equipment.</a:t>
            </a:r>
          </a:p>
          <a:p>
            <a:pPr marL="0" indent="0">
              <a:buNone/>
            </a:pPr>
            <a:r>
              <a:rPr lang="en-US" sz="19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Notice Requirements </a:t>
            </a:r>
          </a:p>
          <a:p>
            <a:pPr marL="845820" lvl="1" indent="-342900">
              <a:spcAft>
                <a:spcPts val="0"/>
              </a:spcAft>
            </a:pPr>
            <a:r>
              <a:rPr lang="en-US" sz="17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Written Notice </a:t>
            </a:r>
            <a:r>
              <a:rPr lang="en-US" sz="17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- at least 10 days before termination.  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2"/>
            <a:r>
              <a:rPr lang="en-US" sz="17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Notice effective for 60 days.</a:t>
            </a:r>
          </a:p>
          <a:p>
            <a:pPr lvl="1"/>
            <a:r>
              <a:rPr lang="en-US" sz="19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Personal </a:t>
            </a:r>
            <a:r>
              <a:rPr lang="en-US" sz="1900" b="1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Contact</a:t>
            </a:r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 - 3 days prior to termination, utility must </a:t>
            </a:r>
            <a:r>
              <a:rPr lang="en-US" sz="1900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attempt</a:t>
            </a:r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to contact customer in person, by phone, or electronically through email/text.</a:t>
            </a:r>
          </a:p>
          <a:p>
            <a:pPr lvl="2"/>
            <a:r>
              <a:rPr lang="en-US" sz="17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Customer must </a:t>
            </a:r>
            <a:r>
              <a:rPr lang="en-US" sz="17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AFFIRMATIVELY CONSENT </a:t>
            </a:r>
            <a:r>
              <a:rPr lang="en-US" sz="17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to receive notice electronically. </a:t>
            </a:r>
            <a:r>
              <a:rPr lang="en-US" sz="1700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(consent is often obtained when the customer signs up for service).</a:t>
            </a:r>
            <a:endParaRPr lang="en-US" sz="19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/>
            <a:r>
              <a:rPr lang="en-US" sz="19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Last Knock Rule </a:t>
            </a:r>
            <a:r>
              <a:rPr lang="en-US" sz="19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– must attempt personal contact at the residence immediately prior to termination.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C4717-3A61-4B4F-935C-4C4E382F9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930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Agenda /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719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u="sng">
                <a:latin typeface="Calibri"/>
                <a:ea typeface="Calibri"/>
                <a:cs typeface="Calibri"/>
              </a:rPr>
              <a:t>Today’s Webinar:</a:t>
            </a:r>
          </a:p>
          <a:p>
            <a:r>
              <a:rPr lang="en-US" sz="3200" b="1">
                <a:latin typeface="Calibri"/>
                <a:ea typeface="Calibri"/>
                <a:cs typeface="Calibri"/>
              </a:rPr>
              <a:t>LIHEAP 2021-2022</a:t>
            </a:r>
          </a:p>
          <a:p>
            <a:r>
              <a:rPr lang="en-US" sz="3200" b="1">
                <a:latin typeface="Calibri"/>
                <a:ea typeface="Calibri"/>
                <a:cs typeface="Calibri"/>
              </a:rPr>
              <a:t>Temporary Relief Programs</a:t>
            </a:r>
          </a:p>
          <a:p>
            <a:r>
              <a:rPr lang="en-US" sz="3200" b="1">
                <a:latin typeface="Calibri"/>
                <a:ea typeface="Calibri"/>
                <a:cs typeface="Calibri"/>
              </a:rPr>
              <a:t>Universal Service Programs</a:t>
            </a:r>
          </a:p>
          <a:p>
            <a:r>
              <a:rPr lang="en-US" sz="3200" b="1">
                <a:latin typeface="Calibri"/>
                <a:ea typeface="Calibri"/>
                <a:cs typeface="Calibri"/>
              </a:rPr>
              <a:t>Tools for Preventing Termination and Restoring Service</a:t>
            </a:r>
          </a:p>
          <a:p>
            <a:r>
              <a:rPr lang="en-US" sz="3400" b="1">
                <a:latin typeface="Calibri"/>
                <a:ea typeface="Calibri"/>
                <a:cs typeface="Calibri"/>
              </a:rPr>
              <a:t>Special Protections for Utility Customers</a:t>
            </a:r>
          </a:p>
          <a:p>
            <a:endParaRPr lang="en-US" sz="3400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1458D-DBE2-4D7C-A826-87068858F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39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396" y="604911"/>
            <a:ext cx="8187397" cy="575143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Clr>
                <a:srgbClr val="4A66AC"/>
              </a:buClr>
              <a:buNone/>
            </a:pPr>
            <a:endParaRPr lang="en-US" sz="2800" b="1">
              <a:latin typeface="Calibri"/>
              <a:ea typeface="Calibri"/>
              <a:cs typeface="Calibri"/>
            </a:endParaRPr>
          </a:p>
          <a:p>
            <a:pPr marL="0" indent="0" algn="ctr">
              <a:spcBef>
                <a:spcPts val="0"/>
              </a:spcBef>
              <a:buClr>
                <a:srgbClr val="4A66AC"/>
              </a:buClr>
              <a:buNone/>
            </a:pPr>
            <a:r>
              <a:rPr lang="en-US" sz="2600" b="1">
                <a:latin typeface="Calibri"/>
                <a:ea typeface="Calibri"/>
                <a:cs typeface="Calibri"/>
              </a:rPr>
              <a:t>Payment Arrangements </a:t>
            </a:r>
            <a:endParaRPr lang="en-US" sz="2600">
              <a:latin typeface="Calibri"/>
              <a:ea typeface="Calibri"/>
              <a:cs typeface="Calibri"/>
            </a:endParaRPr>
          </a:p>
          <a:p>
            <a:pPr marL="0" lvl="0" indent="0">
              <a:buClr>
                <a:srgbClr val="4A66AC"/>
              </a:buClr>
              <a:buNone/>
            </a:pPr>
            <a:r>
              <a:rPr lang="en-US" sz="1800">
                <a:latin typeface="Calibri"/>
                <a:ea typeface="Calibri"/>
                <a:cs typeface="Calibri"/>
              </a:rPr>
              <a:t>An agreement whereby a customer </a:t>
            </a:r>
            <a:r>
              <a:rPr lang="en-US" sz="1800" b="1">
                <a:latin typeface="Calibri"/>
                <a:ea typeface="Calibri"/>
                <a:cs typeface="Calibri"/>
              </a:rPr>
              <a:t>who admits liability </a:t>
            </a:r>
            <a:r>
              <a:rPr lang="en-US" sz="1800">
                <a:latin typeface="Calibri"/>
                <a:ea typeface="Calibri"/>
                <a:cs typeface="Calibri"/>
              </a:rPr>
              <a:t>for billed service is permitted to amortize or pay the unpaid balance of the account in one or more payments.</a:t>
            </a:r>
          </a:p>
          <a:p>
            <a:pPr lvl="1"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>
                <a:latin typeface="Calibri"/>
                <a:ea typeface="Calibri"/>
                <a:cs typeface="Calibri"/>
              </a:rPr>
              <a:t>Do not admit liability unless you know what you owe!</a:t>
            </a:r>
          </a:p>
          <a:p>
            <a:pPr lvl="1">
              <a:buClr>
                <a:srgbClr val="4A66AC"/>
              </a:buClr>
              <a:buFont typeface="Arial" panose="020B0604020202020204" pitchFamily="34" charset="0"/>
              <a:buChar char="•"/>
            </a:pPr>
            <a:r>
              <a:rPr lang="en-US">
                <a:latin typeface="Calibri"/>
                <a:ea typeface="Calibri"/>
                <a:cs typeface="Calibri"/>
              </a:rPr>
              <a:t>Do not agree to a payment arrangement that you cannot afford to pay.</a:t>
            </a:r>
            <a:endParaRPr lang="en-US" sz="2400" b="1">
              <a:latin typeface="Calibri"/>
              <a:ea typeface="Calibri"/>
              <a:cs typeface="Calibri"/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Utility Issued </a:t>
            </a:r>
          </a:p>
          <a:p>
            <a:pPr lvl="0"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Utilities have discretion to offer </a:t>
            </a:r>
            <a:r>
              <a:rPr lang="en-US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as many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payment arrangements as they want for </a:t>
            </a:r>
            <a:r>
              <a:rPr lang="en-US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any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length of time.</a:t>
            </a:r>
            <a:endParaRPr lang="en-US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Clr>
                <a:srgbClr val="4A66AC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>
                <a:latin typeface="Calibri"/>
                <a:ea typeface="Calibri"/>
                <a:cs typeface="Calibri"/>
              </a:rPr>
              <a:t>PUC Issued </a:t>
            </a:r>
          </a:p>
          <a:p>
            <a:pPr marL="0" lvl="0" indent="0">
              <a:buClr>
                <a:srgbClr val="4A66AC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66 Pa. C.S. § 1405 –</a:t>
            </a:r>
          </a:p>
          <a:p>
            <a:pPr marL="285750" lvl="0" indent="-285750">
              <a:spcBef>
                <a:spcPts val="200"/>
              </a:spcBef>
              <a:buClr>
                <a:srgbClr val="4A66AC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Current customers (including within 30 days of service term)</a:t>
            </a:r>
          </a:p>
          <a:p>
            <a:pPr marL="285750" lvl="0" indent="-285750">
              <a:spcBef>
                <a:spcPts val="200"/>
              </a:spcBef>
              <a:buClr>
                <a:srgbClr val="4A66AC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&lt;150% FPL = 5 year payback timeframe</a:t>
            </a:r>
          </a:p>
          <a:p>
            <a:pPr marL="285750" indent="-285750">
              <a:spcBef>
                <a:spcPts val="200"/>
              </a:spcBef>
              <a:buClr>
                <a:srgbClr val="4A66AC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The PUC cannot require a utility to enter into a </a:t>
            </a:r>
            <a:r>
              <a:rPr lang="en-US" sz="1700" i="1">
                <a:latin typeface="Calibri"/>
                <a:ea typeface="Calibri"/>
                <a:cs typeface="Calibri"/>
              </a:rPr>
              <a:t>second</a:t>
            </a:r>
            <a:r>
              <a:rPr lang="en-US" sz="1700">
                <a:latin typeface="Calibri"/>
                <a:ea typeface="Calibri"/>
                <a:cs typeface="Calibri"/>
              </a:rPr>
              <a:t> payment arrangement </a:t>
            </a:r>
            <a:r>
              <a:rPr lang="en-US" sz="1700" i="1">
                <a:latin typeface="Calibri"/>
                <a:ea typeface="Calibri"/>
                <a:cs typeface="Calibri"/>
              </a:rPr>
              <a:t>absent extraordinary circumstances</a:t>
            </a:r>
            <a:r>
              <a:rPr lang="en-US" sz="1700">
                <a:latin typeface="Calibri"/>
                <a:ea typeface="Calibri"/>
                <a:cs typeface="Calibri"/>
              </a:rPr>
              <a:t>.  </a:t>
            </a:r>
          </a:p>
          <a:p>
            <a:pPr marL="0" lvl="0" indent="0">
              <a:buClr>
                <a:srgbClr val="4A66AC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66 Pa. C.S. § 1407 – (</a:t>
            </a:r>
            <a:r>
              <a:rPr lang="en-US" sz="1700" b="1">
                <a:latin typeface="Calibri"/>
                <a:ea typeface="Calibri"/>
                <a:cs typeface="Calibri"/>
              </a:rPr>
              <a:t>Restoration Payment Arrangement</a:t>
            </a:r>
            <a:r>
              <a:rPr lang="en-US" sz="1700">
                <a:latin typeface="Calibri"/>
                <a:ea typeface="Calibri"/>
                <a:cs typeface="Calibri"/>
              </a:rPr>
              <a:t>)</a:t>
            </a:r>
          </a:p>
          <a:p>
            <a:pPr marL="285750" lvl="0" indent="-285750">
              <a:spcBef>
                <a:spcPts val="200"/>
              </a:spcBef>
              <a:buClr>
                <a:srgbClr val="4A66AC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Applicants for service (those who have been without service for 30 days or longer) trying to reconnect at same address</a:t>
            </a:r>
          </a:p>
          <a:p>
            <a:pPr marL="285750" lvl="0" indent="-285750">
              <a:spcBef>
                <a:spcPts val="200"/>
              </a:spcBef>
              <a:buClr>
                <a:srgbClr val="4A66AC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Reconnection fee (cost-based)</a:t>
            </a:r>
          </a:p>
          <a:p>
            <a:pPr marL="285750" lvl="0" indent="-285750">
              <a:spcBef>
                <a:spcPts val="200"/>
              </a:spcBef>
              <a:buClr>
                <a:srgbClr val="4A66AC"/>
              </a:buClr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700">
                <a:latin typeface="Calibri"/>
                <a:ea typeface="Calibri"/>
                <a:cs typeface="Calibri"/>
              </a:rPr>
              <a:t>&lt; 150% FPL = 24 months</a:t>
            </a:r>
          </a:p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Payment Arrangements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017B1-043C-4366-892A-F10A08F2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6774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Payment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7017" y="791574"/>
            <a:ext cx="7719352" cy="55647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Payment Arrangement Exceptions </a:t>
            </a:r>
          </a:p>
          <a:p>
            <a:pPr marL="0" indent="0">
              <a:buNone/>
            </a:pPr>
            <a:r>
              <a:rPr lang="en-US" sz="21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PFA / Other Order: </a:t>
            </a:r>
          </a:p>
          <a:p>
            <a:pPr lvl="1"/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An outstanding residential account with the utility may be amortized over a </a:t>
            </a:r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reasonable period of time</a:t>
            </a: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.  </a:t>
            </a:r>
          </a:p>
          <a:p>
            <a:pPr lvl="1"/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Factors to be taken into account include: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size of the unpaid balance; 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ability of the applicant to pay; 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payment history of the applicant, and 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 length of time over which the bill accumulated.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52 Pa Code Section 56.285</a:t>
            </a:r>
          </a:p>
          <a:p>
            <a:pPr marL="0" indent="0">
              <a:buNone/>
            </a:pPr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CAP Arrears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Debt accumulated on discounted bills while in CAP are not eligible for a payment arrangement from the PUC; however, the customer or applicant is typically able to pay ONLY their missed CAP payments to be reinstated into the program.  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Reinstatement in CAP should re-freeze the non-CAP debt and allow forgiveness over time.</a:t>
            </a:r>
          </a:p>
          <a:p>
            <a:endParaRPr lang="en-US">
              <a:cs typeface="Arial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FCFA61-31A7-4BC4-BAB8-0268C68D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314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7491" cy="4601183"/>
          </a:xfrm>
        </p:spPr>
        <p:txBody>
          <a:bodyPr>
            <a:normAutofit/>
          </a:bodyPr>
          <a:lstStyle/>
          <a:p>
            <a:r>
              <a:rPr lang="en-US" b="1" i="0" u="none" strike="noStrike">
                <a:solidFill>
                  <a:srgbClr val="FFFF00"/>
                </a:solidFill>
                <a:effectLst/>
              </a:rPr>
              <a:t>Tools for Preventing Utility </a:t>
            </a:r>
            <a:br>
              <a:rPr lang="en-US" b="1" i="0" u="none" strike="noStrike">
                <a:solidFill>
                  <a:srgbClr val="FFFF00"/>
                </a:solidFill>
                <a:effectLst/>
              </a:rPr>
            </a:br>
            <a:r>
              <a:rPr lang="en-US" b="1" i="0" u="none" strike="noStrike">
                <a:solidFill>
                  <a:srgbClr val="FFFF00"/>
                </a:solidFill>
                <a:effectLst/>
              </a:rPr>
              <a:t>Termination</a:t>
            </a:r>
            <a:br>
              <a:rPr lang="en-US">
                <a:solidFill>
                  <a:srgbClr val="FFFF00"/>
                </a:solidFill>
              </a:rPr>
            </a:br>
            <a:br>
              <a:rPr lang="en-US"/>
            </a:br>
            <a:endParaRPr lang="en-US" sz="3200" b="1" i="1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31870" y="457201"/>
            <a:ext cx="8099037" cy="626427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4A66AC"/>
              </a:buClr>
            </a:pPr>
            <a:endParaRPr lang="en-US" b="1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Assistance Programs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CAP, Hardship Funds, LIHEAP</a:t>
            </a:r>
            <a:endParaRPr lang="en-US">
              <a:solidFill>
                <a:srgbClr val="000000"/>
              </a:solidFill>
              <a:latin typeface="Calibri"/>
              <a:cs typeface="Calibri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Payment Arrangements 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Protections for Customers with PFA or Other Court Order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Cannot be charged for debt accrued in someone else’s name – even if they lived at the home when debt accrued.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Additional / longer payment arrangements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Additional notice of termination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Medical Certificates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Winter Moratorium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Households with income at or below 250% FPL cannot be terminated from December 1 – March 31.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*Not a guarantee to have service restored if already off!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0000"/>
                </a:solidFill>
                <a:latin typeface="Calibri"/>
                <a:cs typeface="Calibri"/>
              </a:rPr>
              <a:t>4-Year</a:t>
            </a: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Rule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Arrears over 4 years old cannot form the basis of termination.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Tenant Rights &amp; Protections </a:t>
            </a:r>
            <a:endParaRPr lang="en-US" b="1" i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r>
              <a:rPr lang="en-US" b="1">
                <a:solidFill>
                  <a:schemeClr val="tx1"/>
                </a:solidFill>
                <a:latin typeface="Calibri"/>
                <a:cs typeface="Calibri"/>
              </a:rPr>
              <a:t>Dispute Process – File a Complaint </a:t>
            </a:r>
          </a:p>
          <a:p>
            <a:r>
              <a:rPr lang="en-US" b="1">
                <a:solidFill>
                  <a:schemeClr val="tx1"/>
                </a:solidFill>
                <a:latin typeface="Calibri"/>
                <a:cs typeface="Calibri"/>
              </a:rPr>
              <a:t>Bankruptcy</a:t>
            </a:r>
          </a:p>
          <a:p>
            <a:pPr lvl="2">
              <a:buClr>
                <a:srgbClr val="4A66AC"/>
              </a:buClr>
            </a:pPr>
            <a:endParaRPr lang="en-US" b="1">
              <a:solidFill>
                <a:prstClr val="black">
                  <a:lumMod val="65000"/>
                  <a:lumOff val="35000"/>
                </a:prstClr>
              </a:solidFill>
              <a:sym typeface="Wingdings" panose="05000000000000000000" pitchFamily="2" charset="2"/>
            </a:endParaRPr>
          </a:p>
          <a:p>
            <a:pPr lvl="1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F13B44-2A0C-4316-B67A-017A43E2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47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Connecting / Reconnecting to Service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1A5F28-E959-403B-AD8A-1E8BEB9C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158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7" y="864108"/>
            <a:ext cx="7706647" cy="5120640"/>
          </a:xfrm>
        </p:spPr>
        <p:txBody>
          <a:bodyPr>
            <a:noAutofit/>
          </a:bodyPr>
          <a:lstStyle/>
          <a:p>
            <a:r>
              <a:rPr lang="en-US" sz="2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customer can be charged up to 1/6</a:t>
            </a:r>
            <a:r>
              <a:rPr lang="en-US" sz="2800" baseline="30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</a:t>
            </a:r>
            <a:r>
              <a:rPr lang="en-US" sz="2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of the estimated annual bill (about 2 months).</a:t>
            </a:r>
          </a:p>
          <a:p>
            <a:r>
              <a:rPr lang="en-US" sz="2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Utilities must provide customers with 90 days to pay the full deposit (50/25/25).</a:t>
            </a:r>
          </a:p>
          <a:p>
            <a:r>
              <a:rPr lang="en-US" sz="2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Deposits may be held until “timely payment established” (paying “in full and on time for 12 consecutive months.” </a:t>
            </a:r>
            <a:r>
              <a:rPr lang="en-US" sz="280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§ 1404(c))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0632" y="1123836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sz="3600" b="0" i="0" u="none" strike="noStrike" kern="1200" cap="none" spc="-60" normalizeH="0" baseline="0" noProof="0">
                <a:ln>
                  <a:noFill/>
                </a:ln>
                <a:effectLst/>
                <a:uLnTx/>
                <a:uFillTx/>
                <a:latin typeface="Corbel" panose="020B0503020204020204"/>
              </a:rPr>
            </a:br>
            <a:r>
              <a:rPr kumimoji="0" lang="en-US" sz="3600" b="0" i="0" u="none" strike="noStrike" kern="1200" cap="none" spc="-6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  <a:sym typeface="Corbel"/>
              </a:rPr>
              <a:t>Security Deposits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133F447-1471-4D03-9C11-802FDBF20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701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69268" y="864108"/>
            <a:ext cx="7726102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Security Deposit Exceptions / Waivers </a:t>
            </a:r>
            <a:endParaRPr lang="en-US" sz="3200" b="1">
              <a:solidFill>
                <a:schemeClr val="tx1"/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r>
              <a:rPr lang="en-US" sz="2800" b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CAP-Eligible </a:t>
            </a:r>
            <a:endParaRPr lang="en-US" sz="2800" b="1">
              <a:solidFill>
                <a:schemeClr val="tx1"/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1"/>
            <a:r>
              <a:rPr lang="en-US" sz="2400" i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Below 150% FPL</a:t>
            </a:r>
          </a:p>
          <a:p>
            <a:pPr lvl="1"/>
            <a:r>
              <a:rPr lang="en-US" sz="2400" i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Must provide proof of income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66 Pa. C.S. 1404(a.1)</a:t>
            </a:r>
            <a:endParaRPr lang="en-US" sz="2400" i="1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r>
              <a:rPr lang="en-US" sz="2800" b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PFA / Other Order (If Not Low Income):</a:t>
            </a:r>
          </a:p>
          <a:p>
            <a:pPr lvl="1"/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Waiver if customer can establish “creditworthiness”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Employment, past residences, </a:t>
            </a:r>
            <a:r>
              <a:rPr lang="en-US" sz="2000" b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letters of reference</a:t>
            </a: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credit report. </a:t>
            </a:r>
            <a:endParaRPr lang="en-US" sz="2000">
              <a:solidFill>
                <a:schemeClr val="tx1"/>
              </a:solidFill>
              <a:latin typeface="Calibri"/>
              <a:ea typeface="Calibri"/>
              <a:cs typeface="Times New Roman" panose="02020603050405020304" pitchFamily="18" charset="0"/>
            </a:endParaRP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52 Pa. Code 56.282, 56.283</a:t>
            </a:r>
          </a:p>
          <a:p>
            <a:r>
              <a:rPr lang="en-US" sz="2800" b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Third Party Guarantor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7936" y="1123836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3600" b="0" i="0" u="none" strike="noStrike" kern="1200" cap="none" spc="-6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  <a:sym typeface="Corbel"/>
              </a:rPr>
            </a:br>
            <a:r>
              <a:rPr kumimoji="0" lang="en-US" sz="3600" b="0" i="0" u="none" strike="noStrike" kern="1200" cap="none" spc="-6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  <a:sym typeface="Corbel"/>
              </a:rPr>
              <a:t>Security Deposit Waiver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CCD463-ACAE-4AF9-8EB8-1FDFC1F46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2622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537B-3ACE-466D-B049-BBD14D372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Tools</a:t>
            </a:r>
            <a:r>
              <a:rPr lang="en-US" b="1" i="0" u="none" strike="noStrike">
                <a:solidFill>
                  <a:srgbClr val="FFFF00"/>
                </a:solidFill>
                <a:effectLst/>
              </a:rPr>
              <a:t> for </a:t>
            </a:r>
            <a:br>
              <a:rPr lang="en-US" b="1" i="0" u="none" strike="noStrike">
                <a:solidFill>
                  <a:srgbClr val="FFFF00"/>
                </a:solidFill>
                <a:effectLst/>
              </a:rPr>
            </a:br>
            <a:r>
              <a:rPr lang="en-US" b="1" i="0" u="none" strike="noStrike">
                <a:solidFill>
                  <a:srgbClr val="FFFF00"/>
                </a:solidFill>
                <a:effectLst/>
              </a:rPr>
              <a:t>Connecting</a:t>
            </a:r>
            <a:r>
              <a:rPr lang="en-US" b="1">
                <a:solidFill>
                  <a:srgbClr val="FFFF00"/>
                </a:solidFill>
              </a:rPr>
              <a:t> </a:t>
            </a:r>
            <a:r>
              <a:rPr lang="en-US" b="1" i="0" u="none" strike="noStrike">
                <a:solidFill>
                  <a:srgbClr val="FFFF00"/>
                </a:solidFill>
                <a:effectLst/>
              </a:rPr>
              <a:t>/ </a:t>
            </a:r>
            <a:br>
              <a:rPr lang="en-US" b="1" i="0" u="none" strike="noStrike">
                <a:solidFill>
                  <a:srgbClr val="FFFF00"/>
                </a:solidFill>
                <a:effectLst/>
              </a:rPr>
            </a:br>
            <a:r>
              <a:rPr lang="en-US" b="1" i="0" u="none" strike="noStrike">
                <a:solidFill>
                  <a:srgbClr val="FFFF00"/>
                </a:solidFill>
                <a:effectLst/>
              </a:rPr>
              <a:t>Reconnecting Service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3AC9C-7BBA-4EE1-99E5-091BA67A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6170" y="571500"/>
            <a:ext cx="8149590" cy="6000750"/>
          </a:xfrm>
        </p:spPr>
        <p:txBody>
          <a:bodyPr>
            <a:normAutofit fontScale="92500"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 Security Deposit for </a:t>
            </a:r>
            <a:r>
              <a:rPr lang="en-US" b="1" i="0" u="sng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CAP-Eligible</a:t>
            </a: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 Households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Not required to actually enroll in CAP to waive security deposit but </a:t>
            </a: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may be required to provide proof of income.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Protections for Customers with PFA or Other Court Order 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Cannot charge victim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for debt accrued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in someone else’s name, even if they lived at the residence when the arrears were accrued.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Flexible payment arrangements based on individual facts and circumstances.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4-Year Rule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Debt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more than 4 years old cannot be required to be paid as a condition to providing service.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Utility-Issued Payment Arrangements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Utilities have broad discretion to enter into any number of payment arrangements for any length of time.  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If utility refuses to issue a payment arrangement, client can go to PUC for PUC-issued payment arrangement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en-US" b="0" i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PUC-Issued</a:t>
            </a: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1407 Payment Arrangement (</a:t>
            </a:r>
            <a:r>
              <a:rPr lang="en-US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for</a:t>
            </a: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Service Restoration)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150-300% FPL -  12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months</a:t>
            </a:r>
            <a:endParaRPr lang="en-US" b="0" i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150% FPL or below 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- 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24 months </a:t>
            </a:r>
            <a:r>
              <a:rPr lang="en-US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 payment arrangement if defaulted on two or more arrangements for the same balance.</a:t>
            </a:r>
            <a:endParaRPr lang="en-US" b="0" i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  <a:p>
            <a:endParaRPr lang="en-US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AA36-075F-4D61-A48F-831417D9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3188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Protections for Utility Customers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B9D351A-DA22-4209-8394-DE4EEDB9C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32697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B13EB-5243-4F47-B9B4-DBB23BE8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Special Protections for Utility Customers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56521-A0DE-4329-991C-C20E7628BE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5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Victims of Domestic Violence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5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Customers with Serious Illnesses / Medical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5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Tenants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408BF1-4CEF-4B82-B01C-64418C6ED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2923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Protections for Victims of Domestic Violence </a:t>
            </a:r>
            <a:endParaRPr lang="en-US" b="1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Must provide utility with a copy of PFA or other court order showing clear evidence of domestic violence.</a:t>
            </a:r>
            <a:endParaRPr lang="en-US" sz="2200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victim of domestic violence with a PFA or other court order may NOT be terminated for “nonpayment for residential service already furnished in the names of persons other than the customer…”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52 Pa. Code 56.323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Cannot charge victim debt accrued in someone else’s name, even if they lived at the residence when the arrears were accrued.</a:t>
            </a:r>
          </a:p>
          <a:p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Flexible payment arrangements based on individual facts and circumstances.</a:t>
            </a:r>
          </a:p>
          <a:p>
            <a:r>
              <a:rPr lang="en-US" sz="2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Additional Notice for Customers with PFA / Court Order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Attempted “personal contact” immediately preceding termination.</a:t>
            </a:r>
          </a:p>
          <a:p>
            <a:pPr lvl="2"/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no personal contact, notice is posted at the property and termination is delayed for 48 hours.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66902-D867-4895-8F95-907B4CB06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518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230" y="1123837"/>
            <a:ext cx="799795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The Winter Moratorium has ended – </a:t>
            </a:r>
            <a:endParaRPr lang="en-US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                               </a:t>
            </a:r>
            <a:r>
              <a:rPr lang="en-US" sz="2400" b="1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Terminations began as of Monday, April 4</a:t>
            </a:r>
            <a:endParaRPr lang="en-US" b="1" i="1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US" sz="2400" b="1" i="1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Low income households are protected from shutoff in the winter (December 1 to March 31).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250% of the Federal Poverty Guidelines (FPL) or below.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Applies to gas, electric, and heat-related water service.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e.g. radiator heating system, which requires water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No guarantee of restoration if service is already off.</a:t>
            </a:r>
          </a:p>
          <a:p>
            <a:pPr marL="685800" lvl="2" indent="0">
              <a:buNone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2778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>
                <a:solidFill>
                  <a:srgbClr val="FFFF00"/>
                </a:solidFill>
                <a:latin typeface="Corbel" panose="020B0503020204020204" pitchFamily="34" charset="0"/>
              </a:rPr>
            </a:br>
            <a:r>
              <a:rPr lang="en-US">
                <a:solidFill>
                  <a:srgbClr val="FFFF00"/>
                </a:solidFill>
                <a:latin typeface="Corbel" panose="020B0503020204020204" pitchFamily="34" charset="0"/>
              </a:rPr>
              <a:t>Winter Moratorium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EF5FFE-6B39-4580-B484-EB0C55B3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9098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>
                <a:solidFill>
                  <a:srgbClr val="FFFF00"/>
                </a:solidFill>
              </a:rPr>
              <a:t>Medical Certificates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Medical Certificates </a:t>
            </a: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household may obtain a medical certificate to stop termination if a household member has a serious illness </a:t>
            </a:r>
            <a:r>
              <a:rPr lang="en-US" b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medical condition which requires utility service  to treat their illness.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Examples: asthma requires air conditioning in summer / diabetes requires refrigeration for medication).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medical professional – not the utility – gets to decide which conditions qualify.</a:t>
            </a:r>
          </a:p>
          <a:p>
            <a:pPr lvl="1"/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medical certificate stops termination for 30 days.  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customer may submit a new certificate every 30 days if they pay all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current charges 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by the due date.</a:t>
            </a:r>
          </a:p>
          <a:p>
            <a:pPr lvl="1"/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 customer may renew medical certificates two times (90 days of protection) even if they do not pay current charges by due date.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830F4-17AA-4E8D-87E1-112E7730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443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/>
            </a:br>
            <a:r>
              <a:rPr lang="en-US">
                <a:solidFill>
                  <a:srgbClr val="FFFF00"/>
                </a:solidFill>
              </a:rPr>
              <a:t>Tenant Protections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67911" y="1023586"/>
            <a:ext cx="7425271" cy="80772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Pennsylvania has parallel statutes permitting continued service: 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668617" y="1930936"/>
            <a:ext cx="3999123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Utility Service Tenants Rights Act</a:t>
            </a:r>
            <a:endParaRPr lang="en-US" b="1">
              <a:solidFill>
                <a:schemeClr val="bg2">
                  <a:lumMod val="75000"/>
                </a:schemeClr>
              </a:solidFill>
              <a:latin typeface="Corbel" panose="020B0503020204020204"/>
              <a:cs typeface="Calibri"/>
            </a:endParaRPr>
          </a:p>
          <a:p>
            <a:pPr marL="0" indent="0" algn="ctr"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“USTRA”</a:t>
            </a:r>
          </a:p>
          <a:p>
            <a:pPr marL="0" indent="0" algn="ctr"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68 P.S. §§ 399.1-.18</a:t>
            </a:r>
          </a:p>
          <a:p>
            <a:pPr marL="0" indent="0" algn="ctr">
              <a:buNone/>
            </a:pPr>
            <a:endParaRPr lang="en-US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Calibri"/>
                <a:cs typeface="Calibri"/>
              </a:rPr>
              <a:t>By its terms, applicable to municipal utilities providing service within their corporate limits – i.e., utilities that are not subject to Pa. PUC jurisdiction.</a:t>
            </a:r>
          </a:p>
          <a:p>
            <a:pPr marL="0" indent="0">
              <a:buClr>
                <a:srgbClr val="4A66AC"/>
              </a:buClr>
              <a:buNone/>
            </a:pPr>
            <a:endParaRPr lang="en-US" sz="1900" i="1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9238" y="1930936"/>
            <a:ext cx="3815349" cy="40233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Discontinuance of Service to Leased Premises</a:t>
            </a:r>
            <a:endParaRPr lang="en-US"/>
          </a:p>
          <a:p>
            <a:pPr marL="0" indent="0" algn="ctr">
              <a:lnSpc>
                <a:spcPct val="100000"/>
              </a:lnSpc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Also known as “Subchapter B”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b="1">
                <a:solidFill>
                  <a:schemeClr val="bg2">
                    <a:lumMod val="75000"/>
                  </a:schemeClr>
                </a:solidFill>
                <a:latin typeface="Calibri"/>
                <a:cs typeface="Calibri"/>
              </a:rPr>
              <a:t>66 Pa. C.S. §§ 1521-33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b="1">
              <a:solidFill>
                <a:schemeClr val="bg2">
                  <a:lumMod val="75000"/>
                </a:schemeClr>
              </a:solidFill>
              <a:latin typeface="Calibri"/>
              <a:cs typeface="Calibri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>
                <a:solidFill>
                  <a:schemeClr val="tx1"/>
                </a:solidFill>
                <a:latin typeface="Calibri"/>
                <a:cs typeface="Calibri"/>
              </a:rPr>
              <a:t>By its terms, applicable to utilities that are under the jurisdiction of the PUC.</a:t>
            </a:r>
          </a:p>
          <a:p>
            <a:pPr marL="0" indent="0">
              <a:buNone/>
            </a:pPr>
            <a:endParaRPr lang="en-US" b="1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14826E-A4F2-4E3B-9B4E-A03F9850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A66AC"/>
                </a:solidFill>
              </a:rPr>
              <a:pPr/>
              <a:t>41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9040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Tenant Protections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69267" y="864108"/>
            <a:ext cx="7662826" cy="5120640"/>
          </a:xfrm>
        </p:spPr>
        <p:txBody>
          <a:bodyPr>
            <a:normAutofit/>
          </a:bodyPr>
          <a:lstStyle/>
          <a:p>
            <a:pPr lvl="0" algn="just" rtl="0"/>
            <a:r>
              <a:rPr lang="en-US" b="1">
                <a:solidFill>
                  <a:schemeClr val="tx1"/>
                </a:solidFill>
                <a:latin typeface="Calibri"/>
                <a:cs typeface="Calibri"/>
              </a:rPr>
              <a:t>A tenant’s rights under USTRA &amp; Subchapter B (DSLPA) arise when:</a:t>
            </a:r>
          </a:p>
          <a:p>
            <a:pPr lvl="1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A utility company makes the decision to terminate utility service to leased premises due to nonpayment by the landlord ratepayer.  </a:t>
            </a:r>
          </a:p>
          <a:p>
            <a:pPr lvl="2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66 Pa. C.S. §1523; 68 P.S. §399.3.  </a:t>
            </a:r>
          </a:p>
          <a:p>
            <a:pPr lvl="1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USTRA/Subchapter B also apply when landlord voluntarily relinquishes service (requests to discontinue service). </a:t>
            </a:r>
          </a:p>
          <a:p>
            <a:pPr algn="just"/>
            <a:r>
              <a:rPr lang="en-US" b="1">
                <a:solidFill>
                  <a:schemeClr val="tx1"/>
                </a:solidFill>
                <a:latin typeface="Calibri"/>
                <a:cs typeface="Calibri"/>
              </a:rPr>
              <a:t>The following must ordinarily be true: </a:t>
            </a:r>
          </a:p>
          <a:p>
            <a:pPr lvl="1" algn="just" rtl="0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The landlord is the utility’s named customer.</a:t>
            </a:r>
          </a:p>
          <a:p>
            <a:pPr lvl="2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USTRA: Does not matter whether lease says it is the tenant’s responsibility. </a:t>
            </a:r>
          </a:p>
          <a:p>
            <a:pPr lvl="2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DSLPA: Landlord must be responsible for service under terms of lease.</a:t>
            </a:r>
          </a:p>
          <a:p>
            <a:pPr lvl="2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Both: No requirement to produce </a:t>
            </a:r>
            <a:r>
              <a:rPr lang="en-US" i="1" u="sng">
                <a:solidFill>
                  <a:schemeClr val="tx1"/>
                </a:solidFill>
                <a:latin typeface="Calibri"/>
                <a:cs typeface="Calibri"/>
              </a:rPr>
              <a:t>written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 lease.</a:t>
            </a:r>
          </a:p>
          <a:p>
            <a:pPr lvl="1" algn="just" rtl="0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The tenant took possession while utility service was active.</a:t>
            </a:r>
          </a:p>
          <a:p>
            <a:pPr lvl="1" algn="just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The proposed termination of service is due to nonpayment or voluntary requests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(as opposed to unsafe conditions, need for repairs, meter tampering, etc.).  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A6BBCF-97EE-4BD8-9EE4-DC455F8FB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A66AC"/>
                </a:solidFill>
              </a:rPr>
              <a:pPr/>
              <a:t>42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67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Tenant’s Right to Notice and Continued Service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911400" cy="51206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Utilities must: “Notify each residential unit </a:t>
            </a:r>
            <a:r>
              <a:rPr lang="en-US" b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reasonably likely to be occupied 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by an affected tenant of the proposed discontinuance in writing” </a:t>
            </a:r>
            <a:r>
              <a:rPr lang="en-US" b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at least 30 days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before any such discontinuance of service.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68 P.S. § 399.3(a)(3) &amp; 66 Pa. C.S. § 1523(a)(3)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Affected tenants have the right to continued utility service if: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They pay an amount equal to “to the bill of the landlord ratepayer for the </a:t>
            </a:r>
            <a:r>
              <a:rPr lang="en-US" b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30-day period (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USTRA § 399.7) / billing month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(DSLPA § 527(b) 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preceding the notice to the tenants.”</a:t>
            </a:r>
            <a:endParaRPr lang="en-US" b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Subchapter B: 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“[A]n amount equal to the bill of the landlord ratepayer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for the 30 day period 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preceding the notice to the tenants.” Thereafter, affected tenants must pay bills for the </a:t>
            </a:r>
            <a:r>
              <a:rPr lang="en-US" b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future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“billing month[s]” or “30 days or less” period in order to receive continued service.  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Payments must be made “within 30 days of the delivery of the notice to the tenants.”</a:t>
            </a: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F4A2F-082D-4CF4-808E-90829A27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A66AC"/>
                </a:solidFill>
              </a:rPr>
              <a:pPr/>
              <a:t>43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857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Additional Tenant Protections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Right to Deduct Payments from Rent Owed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Affected tenants who have made payments to a utility on account of nonpayment by the landlord have the right to deduct these payments from rent owed.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68 P.S. § 399.9 and 66 Pa. C.S. § 1529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Retaliation by Landlord Prohibited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Landlords prohibited from retaliation against affected tenants who exercise rights.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68 P.S. § 399.11 and 66 Pa. C.S. § 1531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Protection from Constructive Eviction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Protections apply when a landlord ratepayer voluntarily requests that the utility terminate service to rental units.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68 P.S. § 399.3(b) and 66 Pa. C.S. § 1523(b)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Waiver Prohibited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Both USTRA and Subchapter B expressly provide that a waiver of tenants’ rights are void and unenforceable. </a:t>
            </a: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68 P.S. § 399.10 and 66 Pa. C.S. § 1530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B9997-1BA3-4F46-AC71-AE9C7676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4A66AC"/>
                </a:solidFill>
              </a:rPr>
              <a:pPr/>
              <a:t>44</a:t>
            </a:fld>
            <a:endParaRPr lang="en-US">
              <a:solidFill>
                <a:srgbClr val="4A6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051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44" y="923277"/>
            <a:ext cx="3240348" cy="482945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Landlord 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Shut-Off / Constructive Eviction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43380"/>
            <a:ext cx="7059143" cy="5273336"/>
          </a:xfrm>
        </p:spPr>
        <p:txBody>
          <a:bodyPr lIns="45719" tIns="45720" rIns="45719" bIns="45720" anchor="ctr">
            <a:normAutofit/>
          </a:bodyPr>
          <a:lstStyle/>
          <a:p>
            <a:pPr marL="0" indent="0">
              <a:buNone/>
            </a:pPr>
            <a:r>
              <a:rPr lang="en-US" sz="2800" b="1">
                <a:solidFill>
                  <a:schemeClr val="tx1"/>
                </a:solidFill>
                <a:latin typeface="Calibri"/>
              </a:rPr>
              <a:t>Landlords Who Tamper / Cut Lines</a:t>
            </a:r>
          </a:p>
          <a:p>
            <a:pPr marL="705485" lvl="1"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latin typeface="Calibri"/>
              </a:rPr>
              <a:t>This is akin to an illegal lockout/constructive eviction under the landlord tenant code.</a:t>
            </a:r>
          </a:p>
          <a:p>
            <a:pPr marL="705485" lvl="1"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latin typeface="Calibri"/>
              </a:rPr>
              <a:t>Emergency injunction may be necessary.</a:t>
            </a:r>
          </a:p>
          <a:p>
            <a:pPr marL="705485" lvl="1"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latin typeface="Calibri"/>
              </a:rPr>
              <a:t>Helpful to get information from the utility to confirm that the utility did not shut off the service – the tenant may need that information to file an injunction.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9B44D-1B8C-411C-80E5-4CF59FF3FED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87016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Disputes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0661650" y="6356350"/>
            <a:ext cx="153035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6981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18606"/>
            <a:ext cx="2947482" cy="5166558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00"/>
                </a:solidFill>
              </a:rPr>
              <a:t>Disputing a   Utility Bill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69" y="818606"/>
            <a:ext cx="7924800" cy="5251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Step 1: Initiate Dispute with Utility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Utility has the obligation to address disputes.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Customer has the obligation to give utility a chance to resolve a dispute before going to the PUC.</a:t>
            </a:r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Tips: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Utilities have broad discretion to resolve customer disputes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:</a:t>
            </a:r>
            <a:endParaRPr lang="en-US" sz="20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Magic Words: “I am disputing ____.”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Request a utility report / account report.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MUST CONTINUE TO PAY ANY UNDISPUTED BILLS.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1274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831273"/>
            <a:ext cx="2947482" cy="5035137"/>
          </a:xfrm>
        </p:spPr>
        <p:txBody>
          <a:bodyPr/>
          <a:lstStyle/>
          <a:p>
            <a:r>
              <a:rPr lang="en-US"/>
              <a:t>Disputing a   Utility Bill</a:t>
            </a:r>
            <a:r>
              <a:rPr lang="en-US" b="1"/>
              <a:t>:</a:t>
            </a:r>
            <a:r>
              <a:rPr lang="en-US">
                <a:solidFill>
                  <a:srgbClr val="FFC000"/>
                </a:solidFill>
              </a:rPr>
              <a:t> </a:t>
            </a:r>
            <a:br>
              <a:rPr lang="en-US">
                <a:solidFill>
                  <a:srgbClr val="FFC0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PUC Complaints </a:t>
            </a:r>
            <a:br>
              <a:rPr lang="en-US" b="1"/>
            </a:b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209" y="724619"/>
            <a:ext cx="7972361" cy="526012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52 Pa. Code 56.140 et seq.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>
                <a:latin typeface="Calibri"/>
                <a:ea typeface="Calibri"/>
                <a:cs typeface="Calibri"/>
                <a:hlinkClick r:id="rId3"/>
              </a:rPr>
              <a:t>Informal Complaint</a:t>
            </a:r>
            <a:endParaRPr lang="en-US" sz="2600">
              <a:latin typeface="Calibri"/>
              <a:ea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PUC Bureau of Consumer Services (BCS)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1-800-692-7380 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Filing an informal complaint will temporarily stop termination, if filed </a:t>
            </a:r>
            <a:r>
              <a:rPr lang="en-US" sz="2600" i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before</a:t>
            </a:r>
            <a:r>
              <a:rPr lang="en-US" sz="2600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the day of termination.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400">
              <a:latin typeface="Calibri"/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>
                <a:latin typeface="Calibri"/>
                <a:ea typeface="Calibri"/>
                <a:cs typeface="Calibri"/>
                <a:hlinkClick r:id="rId4"/>
              </a:rPr>
              <a:t>Formal Complaint</a:t>
            </a:r>
            <a:endParaRPr lang="en-US" sz="2600">
              <a:latin typeface="Calibri"/>
              <a:ea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Administrative hearing before ALJ.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Appeals go to Commonwealth Court.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i="1">
              <a:solidFill>
                <a:srgbClr val="C00000"/>
              </a:solidFill>
              <a:latin typeface="Calibri"/>
              <a:ea typeface="Calibri"/>
              <a:cs typeface="Calibri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i="1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Note: Must be licensed attorney to represent client before PUC, but advocates/paralegals can refer a client to file pro se and provide information about rights.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0167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36E3-DB17-4B08-808C-8DA50D54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600" b="1">
                <a:solidFill>
                  <a:srgbClr val="FFFF00"/>
                </a:solidFill>
              </a:rPr>
              <a:t>PULP Resources</a:t>
            </a:r>
            <a:br>
              <a:rPr lang="en-US" sz="3600" b="1">
                <a:solidFill>
                  <a:schemeClr val="tx1"/>
                </a:solidFill>
              </a:rPr>
            </a:b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FD529-F5D5-473B-928C-3C639C58E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9020" y="6858"/>
            <a:ext cx="7595449" cy="6835141"/>
          </a:xfrm>
        </p:spPr>
        <p:txBody>
          <a:bodyPr lIns="45719" tIns="45720" rIns="45719" bIns="45720" anchor="ctr">
            <a:normAutofit/>
          </a:bodyPr>
          <a:lstStyle/>
          <a:p>
            <a:pPr marL="0" indent="0" algn="l" defTabSz="457200" rtl="0" latinLnBrk="1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200" b="1">
                <a:solidFill>
                  <a:schemeClr val="tx1"/>
                </a:solidFill>
                <a:latin typeface="Calibri"/>
              </a:rPr>
              <a:t>For consultations or assistance with clients facing utility issues, please contact:  </a:t>
            </a:r>
          </a:p>
          <a:p>
            <a:pPr marL="0" indent="0" algn="ctr" defTabSz="457200" rtl="0" latinLnBrk="1" hangingPunct="0">
              <a:lnSpc>
                <a:spcPct val="100000"/>
              </a:lnSpc>
              <a:spcBef>
                <a:spcPts val="0"/>
              </a:spcBef>
              <a:buClrTx/>
              <a:buSzTx/>
              <a:buNone/>
            </a:pPr>
            <a:r>
              <a:rPr lang="en-US" sz="3200">
                <a:solidFill>
                  <a:schemeClr val="tx1"/>
                </a:solidFill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PULP@pautilitylawproject.org</a:t>
            </a:r>
            <a:r>
              <a:rPr lang="en-US" sz="3200">
                <a:solidFill>
                  <a:schemeClr val="tx1"/>
                </a:solidFill>
                <a:latin typeface="Calibri"/>
              </a:rPr>
              <a:t> </a:t>
            </a:r>
            <a:endParaRPr lang="en-US" sz="320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orbel"/>
              <a:cs typeface="Corbel"/>
            </a:endParaRPr>
          </a:p>
          <a:p>
            <a:pPr marL="182245" indent="-182245" algn="l" rtl="0" latinLnBrk="1" hangingPunct="0"/>
            <a:endParaRPr lang="en-US" sz="3200" b="1">
              <a:solidFill>
                <a:schemeClr val="tx1"/>
              </a:solidFill>
              <a:latin typeface="Calibri"/>
            </a:endParaRPr>
          </a:p>
          <a:p>
            <a:pPr marL="0" indent="0" algn="l" rtl="0" latinLnBrk="1" hangingPunct="0">
              <a:buNone/>
            </a:pPr>
            <a:r>
              <a:rPr lang="en-US" sz="3200" b="1">
                <a:solidFill>
                  <a:schemeClr val="tx1"/>
                </a:solidFill>
                <a:latin typeface="Calibri"/>
              </a:rPr>
              <a:t>PULP Utility Hotline: </a:t>
            </a:r>
          </a:p>
          <a:p>
            <a:pPr marL="0" indent="0" algn="ctr" rtl="0" latinLnBrk="1" hangingPunct="0">
              <a:buNone/>
            </a:pPr>
            <a:r>
              <a:rPr lang="en-US" sz="3200">
                <a:solidFill>
                  <a:schemeClr val="tx1"/>
                </a:solidFill>
                <a:latin typeface="Calibri"/>
              </a:rPr>
              <a:t>844-645-2500 or </a:t>
            </a:r>
          </a:p>
          <a:p>
            <a:pPr marL="0" indent="0" algn="ctr" rtl="0" latinLnBrk="1" hangingPunct="0">
              <a:buNone/>
            </a:pPr>
            <a:r>
              <a:rPr lang="en-US" sz="3200">
                <a:solidFill>
                  <a:schemeClr val="tx1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utilityhotline@pautilitylawproject.org</a:t>
            </a:r>
            <a:r>
              <a:rPr lang="en-US" sz="3200">
                <a:solidFill>
                  <a:schemeClr val="tx1"/>
                </a:solidFill>
                <a:latin typeface="Calibri"/>
              </a:rPr>
              <a:t> </a:t>
            </a:r>
          </a:p>
          <a:p>
            <a:pPr marL="182245" indent="-182245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2B5035-3550-463A-8310-17DDA487458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1940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b">
            <a:normAutofit/>
          </a:bodyPr>
          <a:lstStyle>
            <a:lvl1pPr>
              <a:defRPr spc="-100"/>
            </a:lvl1pPr>
          </a:lstStyle>
          <a:p>
            <a:pPr algn="ctr">
              <a:defRPr sz="1800" spc="0">
                <a:solidFill>
                  <a:srgbClr val="000000"/>
                </a:solidFill>
              </a:defRPr>
            </a:pPr>
            <a:r>
              <a:rPr lang="en-US" sz="6000">
                <a:solidFill>
                  <a:schemeClr val="bg1"/>
                </a:solidFill>
              </a:rPr>
              <a:t>Low Income Home Energy Assistance Program (LIHEAP)</a:t>
            </a:r>
          </a:p>
        </p:txBody>
      </p:sp>
      <p:sp>
        <p:nvSpPr>
          <p:cNvPr id="160" name="Shape 160"/>
          <p:cNvSpPr/>
          <p:nvPr/>
        </p:nvSpPr>
        <p:spPr>
          <a:xfrm>
            <a:off x="3867910" y="1930935"/>
            <a:ext cx="7425273" cy="402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457200" lvl="0" indent="-457200" defTabSz="886968">
              <a:lnSpc>
                <a:spcPct val="90000"/>
              </a:lnSpc>
              <a:spcBef>
                <a:spcPts val="1100"/>
              </a:spcBef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endParaRPr sz="3200">
              <a:solidFill>
                <a:srgbClr val="595959"/>
              </a:solidFill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7555043" y="1018134"/>
            <a:ext cx="3738141" cy="8131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Autofit/>
          </a:bodyPr>
          <a:lstStyle>
            <a:lvl1pPr defTabSz="914400">
              <a:lnSpc>
                <a:spcPct val="90000"/>
              </a:lnSpc>
              <a:defRPr sz="2000">
                <a:solidFill>
                  <a:srgbClr val="595959"/>
                </a:solidFill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595959"/>
              </a:solidFill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7555043" y="1930935"/>
            <a:ext cx="3474721" cy="4023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marL="845819" indent="-342900" algn="l" defTabSz="914400">
              <a:lnSpc>
                <a:spcPct val="90000"/>
              </a:lnSpc>
              <a:spcBef>
                <a:spcPts val="200"/>
              </a:spcBef>
              <a:buClr>
                <a:srgbClr val="4A66AC"/>
              </a:buClr>
              <a:buSzPct val="100000"/>
              <a:buFont typeface="Wingdings" panose="05000000000000000000" pitchFamily="2" charset="2"/>
              <a:buChar char="§"/>
            </a:pPr>
            <a:endParaRPr sz="2400">
              <a:solidFill>
                <a:srgbClr val="595959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9E4B1A-2FA0-4AC2-AC19-BECAB92A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5181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D472-C45E-4CE8-B24A-9C6F57C29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BC2A2-7405-4E4E-8E15-E9404AE979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lIns="45719" tIns="45720" rIns="45719" bIns="45720" anchor="ctr">
            <a:normAutofit/>
          </a:bodyPr>
          <a:lstStyle/>
          <a:p>
            <a:pPr marL="0" indent="0" algn="l" rtl="0" fontAlgn="base">
              <a:buNone/>
            </a:pPr>
            <a:r>
              <a:rPr lang="en-US" sz="2800" b="1" i="0" u="none" strike="noStrike">
                <a:solidFill>
                  <a:srgbClr val="000000"/>
                </a:solidFill>
                <a:effectLst/>
                <a:latin typeface="Calibri"/>
              </a:rPr>
              <a:t>Contact Information:</a:t>
            </a: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</a:rPr>
              <a:t>​</a:t>
            </a:r>
            <a:endParaRPr lang="en-US" b="1" i="0">
              <a:solidFill>
                <a:srgbClr val="000000"/>
              </a:solidFill>
              <a:effectLst/>
              <a:latin typeface="Segoe UI"/>
            </a:endParaRPr>
          </a:p>
          <a:p>
            <a:pPr marL="182245" indent="-182245"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</a:rPr>
              <a:t>Ria Pereira: </a:t>
            </a:r>
          </a:p>
          <a:p>
            <a:pPr marL="0" indent="0" algn="l" rtl="0" fontAlgn="base">
              <a:buNone/>
            </a:pP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2"/>
              </a:rPr>
              <a:t>rpereira@pautilitylawproject.org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l" rtl="0" fontAlgn="base">
              <a:buNone/>
            </a:pPr>
            <a:endParaRPr lang="en-US" b="0" i="0">
              <a:solidFill>
                <a:srgbClr val="000000"/>
              </a:solidFill>
              <a:effectLst/>
              <a:latin typeface="Calibri"/>
            </a:endParaRPr>
          </a:p>
          <a:p>
            <a:pPr marL="182245" indent="-182245"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>
                <a:solidFill>
                  <a:srgbClr val="000000"/>
                </a:solidFill>
                <a:effectLst/>
                <a:latin typeface="Calibri"/>
              </a:rPr>
              <a:t>Gio Brackbill: </a:t>
            </a:r>
            <a:r>
              <a:rPr lang="en-US" b="1" i="0">
                <a:solidFill>
                  <a:srgbClr val="000000"/>
                </a:solidFill>
                <a:effectLst/>
                <a:latin typeface="Calibri"/>
              </a:rPr>
              <a:t>​</a:t>
            </a:r>
            <a:endParaRPr lang="en-US" b="1">
              <a:solidFill>
                <a:srgbClr val="000000"/>
              </a:solidFill>
              <a:latin typeface="Calibri"/>
            </a:endParaRPr>
          </a:p>
          <a:p>
            <a:pPr marL="984885" lvl="2" indent="0" algn="l" rtl="0" fontAlgn="base">
              <a:buNone/>
            </a:pPr>
            <a:r>
              <a:rPr lang="en-US" b="0" i="0" u="sng" strike="noStrike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gbrackbill@pautilitylawproject.org</a:t>
            </a:r>
            <a:r>
              <a:rPr lang="en-US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r>
              <a:rPr lang="en-US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marL="182245" indent="-182245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46FC6-74CE-403C-9C1A-0F1472B51E6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2123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00"/>
                </a:solidFill>
              </a:rPr>
              <a:t>Low Income Home Energy Assistance Program (LIHEAP)</a:t>
            </a:r>
            <a:endParaRPr lang="en-US" u="sng">
              <a:solidFill>
                <a:srgbClr val="FFFF00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sz="quarter" idx="1"/>
          </p:nvPr>
        </p:nvSpPr>
        <p:spPr>
          <a:xfrm>
            <a:off x="3505200" y="871728"/>
            <a:ext cx="8229600" cy="45014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b="1"/>
          </a:p>
          <a:p>
            <a:pPr marL="0" indent="0">
              <a:lnSpc>
                <a:spcPct val="90000"/>
              </a:lnSpc>
              <a:buNone/>
            </a:pPr>
            <a:r>
              <a:rPr lang="en-US" sz="28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Program Basics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Administered through DHS.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Season ends </a:t>
            </a:r>
            <a:r>
              <a:rPr lang="en-US" sz="2400" b="1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May 6, 2022</a:t>
            </a:r>
            <a:r>
              <a:rPr lang="en-US" sz="24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Types of Assistance: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Cash Grant (minimum $500)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Crisis Grant (up to $1200 – may receive multiple grants)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Crisis/Interface Weatherization (DCED - emergency heater repair/replacement)</a:t>
            </a:r>
            <a:endParaRPr lang="en-US" sz="2000" b="1" i="1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Apply at County Assistance Office (CAO) or through COMPASS.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i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For furnace repair / replacement - Apply at CAO, but local WAP agency will perform the work.</a:t>
            </a:r>
          </a:p>
          <a:p>
            <a:pPr lvl="2"/>
            <a:endParaRPr lang="en-US" sz="50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7634" y="554035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sym typeface="Corbe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Helvetica"/>
                <a:sym typeface="Tw Cen MT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Helvetica"/>
              <a:sym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3297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100">
                <a:solidFill>
                  <a:srgbClr val="FFFF00"/>
                </a:solidFill>
              </a:rPr>
              <a:t>LIHEAP Cash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3869268" y="864107"/>
            <a:ext cx="7315201" cy="51206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Eligibility: Cash Grant</a:t>
            </a:r>
          </a:p>
          <a:p>
            <a:pPr marL="960120" lvl="1" indent="-457200"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Household Income (150% FPL or below)</a:t>
            </a:r>
            <a:endParaRPr lang="en-US" sz="16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1303020" lvl="2" indent="-342900"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Income measured as the month before </a:t>
            </a:r>
            <a:r>
              <a:rPr lang="en-US" u="sng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the 12 months before the application, whichever benefits the client.</a:t>
            </a:r>
          </a:p>
          <a:p>
            <a:pPr marL="960120" lvl="1" indent="-457200"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Home Heating Responsibility</a:t>
            </a:r>
            <a:endParaRPr sz="16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1303020" lvl="2" indent="-342900"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Customer is responsible for paying for</a:t>
            </a:r>
            <a:r>
              <a:rPr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the main source of heat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(primary or supplemental).</a:t>
            </a:r>
            <a:endParaRPr sz="14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1303020" lvl="2" indent="-342900"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Utility companies often have direct communication with CAO to verify heating responsibility.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1303020" lvl="2" indent="-342900"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Provide landlord verification or lease showing responsibility for main source of heat through rent (only 50% of cash grant).</a:t>
            </a:r>
          </a:p>
          <a:p>
            <a:pPr marL="960120" lvl="1" indent="-457200"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Residency</a:t>
            </a:r>
          </a:p>
          <a:p>
            <a:pPr marL="1303020" lvl="2" indent="-342900"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Household members permanently reside in PA.</a:t>
            </a:r>
          </a:p>
          <a:p>
            <a:pPr marL="1303020" lvl="2" indent="-342900"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18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Recreational vehicles (campers / RVs) may qualify, if the resident resides in a licensed facility year-round.</a:t>
            </a:r>
            <a:endParaRPr lang="en-US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1449705" lvl="3" indent="0">
              <a:spcBef>
                <a:spcPts val="2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i="1">
                <a:solidFill>
                  <a:schemeClr val="bg2"/>
                </a:solidFill>
              </a:rPr>
              <a:t>	</a:t>
            </a: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B85C04-4030-4435-890B-D6B92C0D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090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>
            <a:lvl1pPr>
              <a:defRPr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100">
                <a:solidFill>
                  <a:srgbClr val="FFFF00"/>
                </a:solidFill>
              </a:rPr>
              <a:t>LIHEAP Crisis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xfrm>
            <a:off x="3869268" y="864107"/>
            <a:ext cx="7315201" cy="512064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81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sz="29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Eligibility: Crisis</a:t>
            </a:r>
            <a:r>
              <a:rPr lang="en-US" sz="2900" b="1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Grant</a:t>
            </a:r>
          </a:p>
          <a:p>
            <a:pPr marL="0" lvl="0" indent="0">
              <a:lnSpc>
                <a:spcPct val="81000"/>
              </a:lnSpc>
              <a:buNone/>
              <a:defRPr sz="1800">
                <a:solidFill>
                  <a:srgbClr val="000000"/>
                </a:solidFill>
              </a:defRPr>
            </a:pPr>
            <a:endParaRPr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960120" lvl="1" indent="-457200">
              <a:lnSpc>
                <a:spcPct val="81000"/>
              </a:lnSpc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Household Income</a:t>
            </a:r>
            <a:r>
              <a:rPr lang="en-US" sz="25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</a:t>
            </a:r>
            <a:endParaRPr lang="en-US" sz="16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960120" lvl="1" indent="-457200">
              <a:lnSpc>
                <a:spcPct val="81000"/>
              </a:lnSpc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Home Heating Responsibility</a:t>
            </a:r>
            <a:endParaRPr sz="16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960120" lvl="1" indent="-457200">
              <a:lnSpc>
                <a:spcPct val="81000"/>
              </a:lnSpc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Residency</a:t>
            </a:r>
            <a:endParaRPr sz="160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  <a:p>
            <a:pPr marL="960120" lvl="1" indent="-457200">
              <a:lnSpc>
                <a:spcPct val="81000"/>
              </a:lnSpc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Actual or imminent home heating emergency</a:t>
            </a:r>
            <a:endParaRPr sz="1600">
              <a:solidFill>
                <a:srgbClr val="C00000"/>
              </a:solidFill>
              <a:latin typeface="Calibri"/>
              <a:ea typeface="Calibri"/>
              <a:cs typeface="Calibri"/>
            </a:endParaRPr>
          </a:p>
          <a:p>
            <a:pPr marL="1303020" lvl="2" indent="-342900">
              <a:lnSpc>
                <a:spcPct val="81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 sz="22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Crisis may be shown by: </a:t>
            </a:r>
          </a:p>
          <a:p>
            <a:pPr marL="1792605" lvl="3" indent="-342900">
              <a:lnSpc>
                <a:spcPct val="81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Termination notice</a:t>
            </a: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 </a:t>
            </a:r>
          </a:p>
          <a:p>
            <a:pPr marL="1792605" lvl="3" indent="-342900">
              <a:lnSpc>
                <a:spcPct val="81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lang="en-US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15 days of fuel or less (oil/propane/wood/coal)</a:t>
            </a:r>
          </a:p>
          <a:p>
            <a:pPr marL="934720" lvl="1" indent="-457200">
              <a:lnSpc>
                <a:spcPct val="81000"/>
              </a:lnSpc>
              <a:spcBef>
                <a:spcPts val="200"/>
              </a:spcBef>
              <a:buFont typeface="+mj-lt"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2500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Grant will resolve the crisis</a:t>
            </a:r>
          </a:p>
          <a:p>
            <a:pPr marL="1303020" lvl="2" indent="-342900">
              <a:lnSpc>
                <a:spcPct val="81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 sz="1800">
                <a:solidFill>
                  <a:srgbClr val="000000"/>
                </a:solidFill>
              </a:defRPr>
            </a:pPr>
            <a:r>
              <a:rPr b="1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 utility may accept LESS than the total amount owed to resolve the crisis –</a:t>
            </a:r>
            <a:r>
              <a:rPr lang="en-US" b="1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but</a:t>
            </a:r>
            <a:r>
              <a:rPr b="1" i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you have to ask!</a:t>
            </a:r>
            <a:endParaRPr sz="1200" b="1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30E213-50AE-4E95-8EEE-F23377D34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607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F3FAB-BFD7-4CDB-B542-B395CC39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u="none" strike="noStrike">
                <a:solidFill>
                  <a:srgbClr val="FFFF00"/>
                </a:solidFill>
                <a:effectLst/>
              </a:rPr>
              <a:t>LIHEAP </a:t>
            </a:r>
            <a:r>
              <a:rPr lang="en-US">
                <a:solidFill>
                  <a:srgbClr val="FFFF00"/>
                </a:solidFill>
              </a:rPr>
              <a:t>Crisis</a:t>
            </a:r>
            <a:br>
              <a:rPr lang="en-US" i="0" u="none" strike="noStrike">
                <a:effectLst/>
              </a:rPr>
            </a:br>
            <a:r>
              <a:rPr lang="en-US">
                <a:solidFill>
                  <a:srgbClr val="FFFF00"/>
                </a:solidFill>
              </a:rPr>
              <a:t>Interface</a:t>
            </a:r>
            <a:br>
              <a:rPr lang="en-US" i="0" u="none" strike="noStrike">
                <a:effectLst/>
              </a:rPr>
            </a:br>
            <a:r>
              <a:rPr lang="en-US">
                <a:solidFill>
                  <a:srgbClr val="FFFF00"/>
                </a:solidFill>
              </a:rPr>
              <a:t>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1A826-8D12-43A6-8236-22300FD37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Furnace Repair / Replacement</a:t>
            </a:r>
          </a:p>
          <a:p>
            <a:pPr marL="502920" lvl="1" indent="0">
              <a:buNone/>
            </a:pPr>
            <a:r>
              <a:rPr lang="en-US" sz="24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Emergency repair or replacement of inoperable heating system. Heating system must have been operable within the last two years.  Home may not have been purchased without an operable heating system.</a:t>
            </a:r>
          </a:p>
          <a:p>
            <a:pPr marL="0" indent="0" algn="l">
              <a:buNone/>
            </a:pPr>
            <a:r>
              <a:rPr lang="en-US" sz="2800" b="1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Available Benefits</a:t>
            </a:r>
            <a:r>
              <a:rPr lang="en-US" sz="28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endParaRPr lang="en-US">
              <a:latin typeface="Calibri"/>
              <a:ea typeface="Calibri"/>
              <a:cs typeface="Calibri"/>
            </a:endParaRP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Repair heating system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Loan auxiliary heater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Repair gas or other fuel lines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Replace unrepairable heating systems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Repair hot water heating system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Heating system pipe thawing service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Repair broken windows</a:t>
            </a:r>
            <a:r>
              <a:rPr lang="en-US" sz="2600" b="0" i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sz="2600" b="0" i="0" u="none" strike="noStrike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Provide blankets</a:t>
            </a:r>
            <a:endParaRPr lang="en-US" sz="2600" b="0" i="0">
              <a:solidFill>
                <a:srgbClr val="000000"/>
              </a:solidFill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3F10F-52FF-481D-9C57-45473EB6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A66A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A66A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6709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0795" cap="flat">
          <a:solidFill>
            <a:srgbClr val="4A66A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rgbClr val="4A66A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Fra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Fra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0795" cap="flat">
          <a:solidFill>
            <a:srgbClr val="4A66AC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rgbClr val="4A66AC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4ce1403-d6a9-421e-91a9-c43f38ddf313">
      <UserInfo>
        <DisplayName>Madi Keaton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4CF81C5E78194DAADA7A46BFE140EA" ma:contentTypeVersion="8" ma:contentTypeDescription="Create a new document." ma:contentTypeScope="" ma:versionID="48e448a9f698c5eeced072782ca97d2a">
  <xsd:schema xmlns:xsd="http://www.w3.org/2001/XMLSchema" xmlns:xs="http://www.w3.org/2001/XMLSchema" xmlns:p="http://schemas.microsoft.com/office/2006/metadata/properties" xmlns:ns2="f66b2ad4-5fff-4dbc-8de8-6f68fcd7cbaf" xmlns:ns3="14ce1403-d6a9-421e-91a9-c43f38ddf313" targetNamespace="http://schemas.microsoft.com/office/2006/metadata/properties" ma:root="true" ma:fieldsID="3bbb7d75e7ee113fd2b3e5797077edd8" ns2:_="" ns3:_="">
    <xsd:import namespace="f66b2ad4-5fff-4dbc-8de8-6f68fcd7cbaf"/>
    <xsd:import namespace="14ce1403-d6a9-421e-91a9-c43f38ddf3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b2ad4-5fff-4dbc-8de8-6f68fcd7c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e1403-d6a9-421e-91a9-c43f38ddf3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B254FE-395D-4A95-AE07-331FB33F77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289299-0B74-4DDD-994E-B9189A2A5BC6}">
  <ds:schemaRefs>
    <ds:schemaRef ds:uri="14ce1403-d6a9-421e-91a9-c43f38ddf313"/>
    <ds:schemaRef ds:uri="f66b2ad4-5fff-4dbc-8de8-6f68fcd7cba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B7EE141-4397-4480-A146-43251F13E8C8}">
  <ds:schemaRefs>
    <ds:schemaRef ds:uri="14ce1403-d6a9-421e-91a9-c43f38ddf313"/>
    <ds:schemaRef ds:uri="f66b2ad4-5fff-4dbc-8de8-6f68fcd7cba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50</Slides>
  <Notes>45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Default</vt:lpstr>
      <vt:lpstr>2_Frame</vt:lpstr>
      <vt:lpstr>Frame</vt:lpstr>
      <vt:lpstr>Utility Assistance Update and Primer</vt:lpstr>
      <vt:lpstr>PowerPoint Presentation</vt:lpstr>
      <vt:lpstr>Agenda / Introduction</vt:lpstr>
      <vt:lpstr>PowerPoint Presentation</vt:lpstr>
      <vt:lpstr>Low Income Home Energy Assistance Program (LIHEAP)</vt:lpstr>
      <vt:lpstr>Low Income Home Energy Assistance Program (LIHEAP)</vt:lpstr>
      <vt:lpstr>LIHEAP Cash</vt:lpstr>
      <vt:lpstr>LIHEAP Crisis</vt:lpstr>
      <vt:lpstr>LIHEAP Crisis Interface Program</vt:lpstr>
      <vt:lpstr>Special Issue: Immigrant  Eligibility for LIHEAP (B-8) </vt:lpstr>
      <vt:lpstr>Special Issue: Immigrant  Eligibility for  LIHEAP</vt:lpstr>
      <vt:lpstr>Special Issue: Immigrant  Eligibility for LIHEAP</vt:lpstr>
      <vt:lpstr>LIHEAP Application  Checklist  </vt:lpstr>
      <vt:lpstr>LIHEAP Application  Checklist (Continued) </vt:lpstr>
      <vt:lpstr>Clean and Tune Pilot Program</vt:lpstr>
      <vt:lpstr>Temporary COVID Relief &amp; Other Federal Programs</vt:lpstr>
      <vt:lpstr>Low Income Household Water Assistance Program (LIHWAP)</vt:lpstr>
      <vt:lpstr>Temporary Relief Programs</vt:lpstr>
      <vt:lpstr>Telecommunication / Broadband</vt:lpstr>
      <vt:lpstr>Lifeline</vt:lpstr>
      <vt:lpstr>Affordable Connectivity Program (ACP)</vt:lpstr>
      <vt:lpstr>Universal Service Programs</vt:lpstr>
      <vt:lpstr> Customer Assistance Programs (CAPs)</vt:lpstr>
      <vt:lpstr>Hardship Funds</vt:lpstr>
      <vt:lpstr>Low Income Usage Reduction Program (LIURP)</vt:lpstr>
      <vt:lpstr>PowerPoint Presentation</vt:lpstr>
      <vt:lpstr>Termination and Reconnection</vt:lpstr>
      <vt:lpstr>General Advice to Clients</vt:lpstr>
      <vt:lpstr>Termination Rules</vt:lpstr>
      <vt:lpstr>Payment Arrangements</vt:lpstr>
      <vt:lpstr>Payment Arrangements</vt:lpstr>
      <vt:lpstr>Tools for Preventing Utility  Termination  </vt:lpstr>
      <vt:lpstr>Connecting / Reconnecting to Service</vt:lpstr>
      <vt:lpstr>PowerPoint Presentation</vt:lpstr>
      <vt:lpstr>PowerPoint Presentation</vt:lpstr>
      <vt:lpstr>Tools for  Connecting /  Reconnecting Service</vt:lpstr>
      <vt:lpstr>Special Protections for Utility Customers</vt:lpstr>
      <vt:lpstr>Special Protections for Utility Customers</vt:lpstr>
      <vt:lpstr>Protections for Victims of Domestic Violence </vt:lpstr>
      <vt:lpstr> Medical Certificates</vt:lpstr>
      <vt:lpstr> Tenant Protections</vt:lpstr>
      <vt:lpstr>Tenant Protections</vt:lpstr>
      <vt:lpstr>Tenant’s Right to Notice and Continued Service</vt:lpstr>
      <vt:lpstr>Additional Tenant Protections</vt:lpstr>
      <vt:lpstr>Landlord  Shut-Off / Constructive Eviction</vt:lpstr>
      <vt:lpstr>Disputes</vt:lpstr>
      <vt:lpstr>Disputing a   Utility Bill</vt:lpstr>
      <vt:lpstr>Disputing a   Utility Bill:  PUC Complaints  </vt:lpstr>
      <vt:lpstr>PULP Resources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Utility Services:</dc:title>
  <dc:creator>Joline Price</dc:creator>
  <cp:revision>3</cp:revision>
  <cp:lastPrinted>2018-10-22T20:04:06Z</cp:lastPrinted>
  <dcterms:modified xsi:type="dcterms:W3CDTF">2022-04-19T16:54:35Z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0x010100434CF81C5E78194DAADA7A46BFE140EA</vt:lpwstr>
  </property>
</Properties>
</file>